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6" r:id="rId2"/>
    <p:sldId id="353" r:id="rId3"/>
    <p:sldId id="572" r:id="rId4"/>
    <p:sldId id="573" r:id="rId5"/>
    <p:sldId id="574" r:id="rId6"/>
    <p:sldId id="597" r:id="rId7"/>
    <p:sldId id="598" r:id="rId8"/>
    <p:sldId id="599" r:id="rId9"/>
    <p:sldId id="354" r:id="rId10"/>
    <p:sldId id="493" r:id="rId11"/>
    <p:sldId id="570" r:id="rId12"/>
    <p:sldId id="563" r:id="rId13"/>
    <p:sldId id="530" r:id="rId14"/>
    <p:sldId id="564" r:id="rId15"/>
    <p:sldId id="529" r:id="rId16"/>
    <p:sldId id="566" r:id="rId17"/>
    <p:sldId id="571" r:id="rId18"/>
    <p:sldId id="531" r:id="rId19"/>
    <p:sldId id="532" r:id="rId20"/>
    <p:sldId id="575" r:id="rId21"/>
    <p:sldId id="577" r:id="rId22"/>
    <p:sldId id="576" r:id="rId23"/>
    <p:sldId id="592" r:id="rId24"/>
    <p:sldId id="593" r:id="rId25"/>
    <p:sldId id="594" r:id="rId26"/>
    <p:sldId id="595" r:id="rId27"/>
    <p:sldId id="596" r:id="rId28"/>
    <p:sldId id="542" r:id="rId29"/>
    <p:sldId id="533" r:id="rId30"/>
    <p:sldId id="534" r:id="rId31"/>
    <p:sldId id="535" r:id="rId32"/>
    <p:sldId id="537" r:id="rId33"/>
    <p:sldId id="536" r:id="rId34"/>
    <p:sldId id="538" r:id="rId35"/>
    <p:sldId id="539" r:id="rId36"/>
    <p:sldId id="540" r:id="rId37"/>
    <p:sldId id="549" r:id="rId38"/>
    <p:sldId id="541" r:id="rId39"/>
    <p:sldId id="582" r:id="rId40"/>
    <p:sldId id="550" r:id="rId41"/>
    <p:sldId id="543" r:id="rId42"/>
    <p:sldId id="544" r:id="rId43"/>
    <p:sldId id="546" r:id="rId44"/>
    <p:sldId id="545" r:id="rId45"/>
    <p:sldId id="547" r:id="rId46"/>
    <p:sldId id="583" r:id="rId47"/>
    <p:sldId id="584" r:id="rId48"/>
    <p:sldId id="585" r:id="rId49"/>
    <p:sldId id="586" r:id="rId50"/>
    <p:sldId id="587" r:id="rId51"/>
    <p:sldId id="588" r:id="rId52"/>
    <p:sldId id="589" r:id="rId53"/>
    <p:sldId id="590" r:id="rId54"/>
    <p:sldId id="591" r:id="rId55"/>
    <p:sldId id="551" r:id="rId56"/>
    <p:sldId id="567" r:id="rId57"/>
    <p:sldId id="552" r:id="rId58"/>
    <p:sldId id="578" r:id="rId59"/>
    <p:sldId id="579" r:id="rId60"/>
    <p:sldId id="580" r:id="rId61"/>
    <p:sldId id="548" r:id="rId62"/>
    <p:sldId id="553" r:id="rId63"/>
    <p:sldId id="560" r:id="rId64"/>
    <p:sldId id="562" r:id="rId65"/>
    <p:sldId id="554" r:id="rId66"/>
    <p:sldId id="568" r:id="rId67"/>
    <p:sldId id="556" r:id="rId68"/>
    <p:sldId id="557" r:id="rId69"/>
    <p:sldId id="555" r:id="rId70"/>
    <p:sldId id="569" r:id="rId71"/>
    <p:sldId id="581" r:id="rId72"/>
    <p:sldId id="55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97D7"/>
    <a:srgbClr val="002060"/>
    <a:srgbClr val="FFFFFF"/>
    <a:srgbClr val="D2D2D2"/>
    <a:srgbClr val="888888"/>
    <a:srgbClr val="FFFDFF"/>
    <a:srgbClr val="FF951D"/>
    <a:srgbClr val="514870"/>
    <a:srgbClr val="D2D0D2"/>
    <a:srgbClr val="D5D3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070" autoAdjust="0"/>
  </p:normalViewPr>
  <p:slideViewPr>
    <p:cSldViewPr snapToGrid="0">
      <p:cViewPr varScale="1">
        <p:scale>
          <a:sx n="105" d="100"/>
          <a:sy n="105" d="100"/>
        </p:scale>
        <p:origin x="6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DA9887-9249-49FD-809A-BACB264048C3}" type="datetimeFigureOut">
              <a:rPr lang="en-US" smtClean="0"/>
              <a:t>2/28/2023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F07A4B-4191-4CEB-845D-77B454B7E5DE}" type="slidenum">
              <a:rPr lang="en-US" smtClean="0"/>
              <a:t>‹#›</a:t>
            </a:fld>
            <a:endParaRPr lang="en-US"/>
          </a:p>
        </p:txBody>
      </p:sp>
    </p:spTree>
    <p:extLst>
      <p:ext uri="{BB962C8B-B14F-4D97-AF65-F5344CB8AC3E}">
        <p14:creationId xmlns:p14="http://schemas.microsoft.com/office/powerpoint/2010/main" val="1255706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8837a866c7b427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8837a866c7b427f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3811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8837a866c7b427f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8837a866c7b427f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6216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61DB719-D6A2-4AB1-A3E7-C3F8A8FD162A}" type="slidenum">
              <a:rPr lang="es-ES" smtClean="0"/>
              <a:t>59</a:t>
            </a:fld>
            <a:endParaRPr lang="es-ES"/>
          </a:p>
        </p:txBody>
      </p:sp>
    </p:spTree>
    <p:extLst>
      <p:ext uri="{BB962C8B-B14F-4D97-AF65-F5344CB8AC3E}">
        <p14:creationId xmlns:p14="http://schemas.microsoft.com/office/powerpoint/2010/main" val="3890603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61DB719-D6A2-4AB1-A3E7-C3F8A8FD162A}" type="slidenum">
              <a:rPr lang="es-ES" smtClean="0"/>
              <a:t>60</a:t>
            </a:fld>
            <a:endParaRPr lang="es-ES"/>
          </a:p>
        </p:txBody>
      </p:sp>
    </p:spTree>
    <p:extLst>
      <p:ext uri="{BB962C8B-B14F-4D97-AF65-F5344CB8AC3E}">
        <p14:creationId xmlns:p14="http://schemas.microsoft.com/office/powerpoint/2010/main" val="600929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8837a866c7b427f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8837a866c7b427f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9439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8837a866c7b427f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8837a866c7b427f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7693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8837a866c7b427f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8837a866c7b427f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137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8837a866c7b427f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8837a866c7b427f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8280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8837a866c7b427f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8837a866c7b427f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0023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8837a866c7b427f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8837a866c7b427f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067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8837a866c7b427f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8837a866c7b427f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6575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8837a866c7b427f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8837a866c7b427f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3745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latin typeface="Candara" panose="020E0502030303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410079-E522-4B7B-A548-939E1C893867}" type="datetime1">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50350" y="302370"/>
            <a:ext cx="2600325" cy="9090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CIS Colleg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2786" y="480691"/>
            <a:ext cx="2095500" cy="5524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at is DevOps? | Dynatrace new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627584" y="230775"/>
            <a:ext cx="1849800" cy="1040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365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699C58-1996-444F-8919-D84B7040D798}" type="datetime1">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559658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837612-8B26-41FB-8A15-737F1F171270}" type="datetime1">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3537870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able_of_Contents">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20CA0-5CE7-1A4B-ACE6-C7A15B82CC8C}"/>
              </a:ext>
            </a:extLst>
          </p:cNvPr>
          <p:cNvSpPr>
            <a:spLocks noGrp="1"/>
          </p:cNvSpPr>
          <p:nvPr>
            <p:ph type="title"/>
          </p:nvPr>
        </p:nvSpPr>
        <p:spPr>
          <a:xfrm>
            <a:off x="457200" y="153248"/>
            <a:ext cx="11258550" cy="827827"/>
          </a:xfrm>
        </p:spPr>
        <p:txBody>
          <a:bodyPr/>
          <a:lstStyle>
            <a:lvl1pPr>
              <a:defRPr b="1" i="0">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F7710D4E-8635-D746-9FE7-1EE20F49E45F}"/>
              </a:ext>
            </a:extLst>
          </p:cNvPr>
          <p:cNvSpPr>
            <a:spLocks noGrp="1"/>
          </p:cNvSpPr>
          <p:nvPr>
            <p:ph type="body" sz="quarter" idx="10"/>
          </p:nvPr>
        </p:nvSpPr>
        <p:spPr>
          <a:xfrm>
            <a:off x="457200" y="1371600"/>
            <a:ext cx="11258550" cy="3905251"/>
          </a:xfrm>
          <a:prstGeom prst="rect">
            <a:avLst/>
          </a:prstGeom>
        </p:spPr>
        <p:txBody>
          <a:bodyPr/>
          <a:lstStyle>
            <a:lvl5pPr>
              <a:defRPr sz="1583"/>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685541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493" y="0"/>
            <a:ext cx="12192000" cy="12073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47527" y="-1"/>
            <a:ext cx="11650767" cy="1207301"/>
          </a:xfrm>
        </p:spPr>
        <p:txBody>
          <a:bodyPr/>
          <a:lstStyle>
            <a:lvl1pPr>
              <a:defRPr b="1">
                <a:solidFill>
                  <a:schemeClr val="bg1"/>
                </a:solidFill>
                <a:latin typeface="Candara" panose="020E0502030303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47526" y="1406880"/>
            <a:ext cx="11650767" cy="4746091"/>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203B4-B734-4235-93EA-CDD22EFF0745}" type="datetime1">
              <a:rPr lang="en-US" smtClean="0"/>
              <a:t>2/28/2023</a:t>
            </a:fld>
            <a:endParaRPr lang="en-US"/>
          </a:p>
        </p:txBody>
      </p:sp>
      <p:sp>
        <p:nvSpPr>
          <p:cNvPr id="5" name="Footer Placeholder 4"/>
          <p:cNvSpPr>
            <a:spLocks noGrp="1"/>
          </p:cNvSpPr>
          <p:nvPr>
            <p:ph type="ftr" sz="quarter" idx="11"/>
          </p:nvPr>
        </p:nvSpPr>
        <p:spPr/>
        <p:txBody>
          <a:bodyPr/>
          <a:lstStyle/>
          <a:p>
            <a:endParaRPr lang="en-US" dirty="0"/>
          </a:p>
        </p:txBody>
      </p:sp>
      <p:sp>
        <p:nvSpPr>
          <p:cNvPr id="13" name="Chevron 12"/>
          <p:cNvSpPr/>
          <p:nvPr userDrawn="1"/>
        </p:nvSpPr>
        <p:spPr>
          <a:xfrm>
            <a:off x="244267" y="6520960"/>
            <a:ext cx="11232732" cy="282011"/>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5" name="Hexagon 14"/>
          <p:cNvSpPr/>
          <p:nvPr userDrawn="1"/>
        </p:nvSpPr>
        <p:spPr>
          <a:xfrm>
            <a:off x="11477001" y="6520959"/>
            <a:ext cx="521291" cy="282011"/>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Slide Number Placeholder 5"/>
          <p:cNvSpPr>
            <a:spLocks noGrp="1"/>
          </p:cNvSpPr>
          <p:nvPr>
            <p:ph type="sldNum" sz="quarter" idx="12"/>
          </p:nvPr>
        </p:nvSpPr>
        <p:spPr>
          <a:xfrm>
            <a:off x="11477000" y="6492875"/>
            <a:ext cx="521291" cy="365125"/>
          </a:xfrm>
        </p:spPr>
        <p:txBody>
          <a:bodyPr/>
          <a:lstStyle>
            <a:lvl1pPr algn="ctr">
              <a:defRPr>
                <a:solidFill>
                  <a:schemeClr val="tx1"/>
                </a:solidFill>
                <a:latin typeface="Candara" panose="020E0502030303020204" pitchFamily="34" charset="0"/>
              </a:defRPr>
            </a:lvl1pPr>
          </a:lstStyle>
          <a:p>
            <a:fld id="{B8DACC02-A2BD-4578-8E03-6D891060A695}" type="slidenum">
              <a:rPr lang="en-US" smtClean="0"/>
              <a:pPr/>
              <a:t>‹#›</a:t>
            </a:fld>
            <a:endParaRPr lang="en-US" dirty="0"/>
          </a:p>
        </p:txBody>
      </p:sp>
    </p:spTree>
    <p:extLst>
      <p:ext uri="{BB962C8B-B14F-4D97-AF65-F5344CB8AC3E}">
        <p14:creationId xmlns:p14="http://schemas.microsoft.com/office/powerpoint/2010/main" val="2173337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ctr">
              <a:defRPr sz="5400">
                <a:latin typeface="Candara" panose="020E0502030303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AD65F9-8F8D-4F60-A674-6EEE7F16633C}" type="datetime1">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780358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36A4D7-0167-4302-9672-BD3996C0942F}" type="datetime1">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43668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417863-BE03-4166-81E8-4D0C3CE16522}" type="datetime1">
              <a:rPr lang="en-US" smtClean="0"/>
              <a:t>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78836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292DD8-85EE-4AF2-B499-0A6EA1CF193E}" type="datetime1">
              <a:rPr lang="en-US" smtClean="0"/>
              <a:t>2/28/2023</a:t>
            </a:fld>
            <a:endParaRPr lang="en-US"/>
          </a:p>
        </p:txBody>
      </p:sp>
      <p:sp>
        <p:nvSpPr>
          <p:cNvPr id="4" name="Footer Placeholder 3"/>
          <p:cNvSpPr>
            <a:spLocks noGrp="1"/>
          </p:cNvSpPr>
          <p:nvPr>
            <p:ph type="ftr" sz="quarter" idx="11"/>
          </p:nvPr>
        </p:nvSpPr>
        <p:spPr/>
        <p:txBody>
          <a:bodyPr/>
          <a:lstStyle/>
          <a:p>
            <a:endParaRPr lang="en-US"/>
          </a:p>
        </p:txBody>
      </p:sp>
      <p:sp>
        <p:nvSpPr>
          <p:cNvPr id="6" name="Rectangle 5"/>
          <p:cNvSpPr/>
          <p:nvPr userDrawn="1"/>
        </p:nvSpPr>
        <p:spPr>
          <a:xfrm>
            <a:off x="-2493" y="0"/>
            <a:ext cx="12192000" cy="12073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Title 1"/>
          <p:cNvSpPr>
            <a:spLocks noGrp="1"/>
          </p:cNvSpPr>
          <p:nvPr>
            <p:ph type="title"/>
          </p:nvPr>
        </p:nvSpPr>
        <p:spPr>
          <a:xfrm>
            <a:off x="347527" y="-1"/>
            <a:ext cx="11650767" cy="1207301"/>
          </a:xfrm>
        </p:spPr>
        <p:txBody>
          <a:bodyPr/>
          <a:lstStyle>
            <a:lvl1pPr>
              <a:defRPr b="1">
                <a:solidFill>
                  <a:schemeClr val="bg1"/>
                </a:solidFill>
                <a:latin typeface="Candara" panose="020E0502030303020204" pitchFamily="34" charset="0"/>
              </a:defRPr>
            </a:lvl1pPr>
          </a:lstStyle>
          <a:p>
            <a:r>
              <a:rPr lang="en-US" smtClean="0"/>
              <a:t>Click to edit Master title style</a:t>
            </a:r>
            <a:endParaRPr lang="en-US"/>
          </a:p>
        </p:txBody>
      </p:sp>
      <p:sp>
        <p:nvSpPr>
          <p:cNvPr id="8" name="Date Placeholder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F5E2FA-C428-4CE7-95B0-168D3259A5BB}" type="datetimeFigureOut">
              <a:rPr lang="en-US" smtClean="0"/>
              <a:pPr/>
              <a:t>2/28/2023</a:t>
            </a:fld>
            <a:endParaRPr lang="en-US"/>
          </a:p>
        </p:txBody>
      </p:sp>
      <p:sp>
        <p:nvSpPr>
          <p:cNvPr id="9" name="Chevron 8"/>
          <p:cNvSpPr/>
          <p:nvPr userDrawn="1"/>
        </p:nvSpPr>
        <p:spPr>
          <a:xfrm>
            <a:off x="244267" y="6520960"/>
            <a:ext cx="11232732" cy="282011"/>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1" name="Hexagon 10"/>
          <p:cNvSpPr/>
          <p:nvPr userDrawn="1"/>
        </p:nvSpPr>
        <p:spPr>
          <a:xfrm>
            <a:off x="11477001" y="6520959"/>
            <a:ext cx="521291" cy="282011"/>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Slide Number Placeholder 5"/>
          <p:cNvSpPr>
            <a:spLocks noGrp="1"/>
          </p:cNvSpPr>
          <p:nvPr>
            <p:ph type="sldNum" sz="quarter" idx="12"/>
          </p:nvPr>
        </p:nvSpPr>
        <p:spPr>
          <a:xfrm>
            <a:off x="11477000" y="6492875"/>
            <a:ext cx="521291" cy="365125"/>
          </a:xfrm>
        </p:spPr>
        <p:txBody>
          <a:bodyPr/>
          <a:lstStyle>
            <a:lvl1pPr algn="ctr">
              <a:defRPr>
                <a:solidFill>
                  <a:schemeClr val="tx1"/>
                </a:solidFill>
                <a:latin typeface="Candara" panose="020E0502030303020204" pitchFamily="34" charset="0"/>
              </a:defRPr>
            </a:lvl1pPr>
          </a:lstStyle>
          <a:p>
            <a:fld id="{B8DACC02-A2BD-4578-8E03-6D891060A695}" type="slidenum">
              <a:rPr lang="en-US" smtClean="0"/>
              <a:pPr/>
              <a:t>‹#›</a:t>
            </a:fld>
            <a:endParaRPr lang="en-US" dirty="0"/>
          </a:p>
        </p:txBody>
      </p:sp>
    </p:spTree>
    <p:extLst>
      <p:ext uri="{BB962C8B-B14F-4D97-AF65-F5344CB8AC3E}">
        <p14:creationId xmlns:p14="http://schemas.microsoft.com/office/powerpoint/2010/main" val="395034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AE031-3B13-4BB8-9B01-29693D5423D9}" type="datetime1">
              <a:rPr lang="en-US" smtClean="0"/>
              <a:t>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301124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A99EF12-F2A6-42D1-B9F6-C63140B38774}" type="datetime1">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171190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C963D9-05CC-4486-99C3-C5F0DD7FED17}" type="datetime1">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4144297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C3D894-FC83-4000-9A63-53103D4532D3}" type="datetime1">
              <a:rPr lang="en-US" smtClean="0"/>
              <a:t>2/28/2023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ACC02-A2BD-4578-8E03-6D891060A695}" type="slidenum">
              <a:rPr lang="en-US" smtClean="0"/>
              <a:t>‹#›</a:t>
            </a:fld>
            <a:endParaRPr lang="en-US"/>
          </a:p>
        </p:txBody>
      </p:sp>
    </p:spTree>
    <p:extLst>
      <p:ext uri="{BB962C8B-B14F-4D97-AF65-F5344CB8AC3E}">
        <p14:creationId xmlns:p14="http://schemas.microsoft.com/office/powerpoint/2010/main" val="3304150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6.sv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14.sv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0.sv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120.svg"/><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 Id="rId4" Type="http://schemas.openxmlformats.org/officeDocument/2006/relationships/image" Target="../media/image52.emf"/></Relationships>
</file>

<file path=ppt/slides/_rels/slide6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90.sv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120.sv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7.svg"/><Relationship Id="rId4" Type="http://schemas.openxmlformats.org/officeDocument/2006/relationships/image" Target="../media/image5.png"/><Relationship Id="rId9" Type="http://schemas.openxmlformats.org/officeDocument/2006/relationships/image" Target="../media/image9.png"/></Relationships>
</file>

<file path=ppt/slides/_rels/slide7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2.svg"/><Relationship Id="rId7" Type="http://schemas.openxmlformats.org/officeDocument/2006/relationships/image" Target="../media/image90.sv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17.svg"/><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120.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Containerization</a:t>
            </a:r>
          </a:p>
        </p:txBody>
      </p:sp>
      <p:sp>
        <p:nvSpPr>
          <p:cNvPr id="3" name="Subtitle 2"/>
          <p:cNvSpPr>
            <a:spLocks noGrp="1"/>
          </p:cNvSpPr>
          <p:nvPr>
            <p:ph type="subTitle" idx="1"/>
          </p:nvPr>
        </p:nvSpPr>
        <p:spPr/>
        <p:txBody>
          <a:bodyPr/>
          <a:lstStyle/>
          <a:p>
            <a:r>
              <a:rPr lang="en-US" dirty="0" smtClean="0"/>
              <a:t>SE489</a:t>
            </a:r>
            <a:r>
              <a:rPr lang="en-US" dirty="0"/>
              <a:t>: DevOps Engineering</a:t>
            </a:r>
          </a:p>
        </p:txBody>
      </p:sp>
      <p:sp>
        <p:nvSpPr>
          <p:cNvPr id="4" name="Slide Number Placeholder 3"/>
          <p:cNvSpPr>
            <a:spLocks noGrp="1"/>
          </p:cNvSpPr>
          <p:nvPr>
            <p:ph type="sldNum" sz="quarter" idx="12"/>
          </p:nvPr>
        </p:nvSpPr>
        <p:spPr/>
        <p:txBody>
          <a:bodyPr/>
          <a:lstStyle/>
          <a:p>
            <a:fld id="{B8DACC02-A2BD-4578-8E03-6D891060A695}" type="slidenum">
              <a:rPr lang="en-US" smtClean="0"/>
              <a:t>1</a:t>
            </a:fld>
            <a:endParaRPr lang="en-US"/>
          </a:p>
        </p:txBody>
      </p:sp>
    </p:spTree>
    <p:extLst>
      <p:ext uri="{BB962C8B-B14F-4D97-AF65-F5344CB8AC3E}">
        <p14:creationId xmlns:p14="http://schemas.microsoft.com/office/powerpoint/2010/main" val="890379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Containerization?</a:t>
            </a:r>
          </a:p>
        </p:txBody>
      </p:sp>
      <p:sp>
        <p:nvSpPr>
          <p:cNvPr id="3" name="Content Placeholder 2"/>
          <p:cNvSpPr>
            <a:spLocks noGrp="1"/>
          </p:cNvSpPr>
          <p:nvPr>
            <p:ph idx="1"/>
          </p:nvPr>
        </p:nvSpPr>
        <p:spPr/>
        <p:txBody>
          <a:bodyPr>
            <a:normAutofit/>
          </a:bodyPr>
          <a:lstStyle/>
          <a:p>
            <a:r>
              <a:rPr lang="en-US" dirty="0"/>
              <a:t>Containerization is the packaging of software code with just the operating system (OS) libraries and dependencies required to run the code to create a single lightweight executable—called a container—that runs consistently on any infrastructure</a:t>
            </a:r>
            <a:r>
              <a:rPr lang="en-US" dirty="0" smtClean="0"/>
              <a:t>.</a:t>
            </a:r>
          </a:p>
          <a:p>
            <a:r>
              <a:rPr lang="en-US" dirty="0"/>
              <a:t>Containerization allows developers to create and deploy applications faster and more securely.</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10</a:t>
            </a:fld>
            <a:endParaRPr lang="en-US" dirty="0"/>
          </a:p>
        </p:txBody>
      </p:sp>
    </p:spTree>
    <p:extLst>
      <p:ext uri="{BB962C8B-B14F-4D97-AF65-F5344CB8AC3E}">
        <p14:creationId xmlns:p14="http://schemas.microsoft.com/office/powerpoint/2010/main" val="3644455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Containerization?</a:t>
            </a:r>
          </a:p>
        </p:txBody>
      </p:sp>
      <p:sp>
        <p:nvSpPr>
          <p:cNvPr id="3" name="Content Placeholder 2"/>
          <p:cNvSpPr>
            <a:spLocks noGrp="1"/>
          </p:cNvSpPr>
          <p:nvPr>
            <p:ph idx="1"/>
          </p:nvPr>
        </p:nvSpPr>
        <p:spPr/>
        <p:txBody>
          <a:bodyPr>
            <a:normAutofit/>
          </a:bodyPr>
          <a:lstStyle/>
          <a:p>
            <a:r>
              <a:rPr lang="en-US" dirty="0"/>
              <a:t>Containerization entails placing a software component and its environment, dependencies, and configuration, into an isolated unit called a container. </a:t>
            </a:r>
            <a:endParaRPr lang="en-US" dirty="0" smtClean="0"/>
          </a:p>
          <a:p>
            <a:r>
              <a:rPr lang="en-US" dirty="0" smtClean="0"/>
              <a:t>This </a:t>
            </a:r>
            <a:r>
              <a:rPr lang="en-US" dirty="0"/>
              <a:t>makes it possible to deploy an application consistently on any computing environment, whether on-premises or cloud-based. </a:t>
            </a:r>
            <a:endParaRPr lang="en-US" dirty="0" smtClean="0"/>
          </a:p>
          <a:p>
            <a:r>
              <a:rPr lang="en-US" dirty="0"/>
              <a:t>A container is a standardized unit of software abstracted from the operating system. </a:t>
            </a:r>
            <a:endParaRPr lang="en-US" dirty="0" smtClean="0"/>
          </a:p>
          <a:p>
            <a:r>
              <a:rPr lang="en-US" dirty="0" smtClean="0"/>
              <a:t>It </a:t>
            </a:r>
            <a:r>
              <a:rPr lang="en-US" dirty="0"/>
              <a:t>contains code and all its dependencies that can be transferred and run without changing one environment to another. </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11</a:t>
            </a:fld>
            <a:endParaRPr lang="en-US" dirty="0"/>
          </a:p>
        </p:txBody>
      </p:sp>
    </p:spTree>
    <p:extLst>
      <p:ext uri="{BB962C8B-B14F-4D97-AF65-F5344CB8AC3E}">
        <p14:creationId xmlns:p14="http://schemas.microsoft.com/office/powerpoint/2010/main" val="4281884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Containerization</a:t>
            </a:r>
          </a:p>
        </p:txBody>
      </p:sp>
      <p:sp>
        <p:nvSpPr>
          <p:cNvPr id="3" name="Content Placeholder 2"/>
          <p:cNvSpPr>
            <a:spLocks noGrp="1"/>
          </p:cNvSpPr>
          <p:nvPr>
            <p:ph idx="1"/>
          </p:nvPr>
        </p:nvSpPr>
        <p:spPr>
          <a:xfrm>
            <a:off x="347526" y="1406880"/>
            <a:ext cx="11650767" cy="4884192"/>
          </a:xfrm>
        </p:spPr>
        <p:txBody>
          <a:bodyPr>
            <a:normAutofit fontScale="92500" lnSpcReduction="10000"/>
          </a:bodyPr>
          <a:lstStyle/>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sz="2200" dirty="0"/>
              <a:t>Containerized apps share Host OS’s kernel to execute work</a:t>
            </a:r>
          </a:p>
          <a:p>
            <a:r>
              <a:rPr lang="en-US" sz="2200" dirty="0" smtClean="0"/>
              <a:t>Workload </a:t>
            </a:r>
            <a:r>
              <a:rPr lang="en-US" sz="2200" dirty="0"/>
              <a:t>in Containers use Host OS kernel</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12</a:t>
            </a:fld>
            <a:endParaRPr lang="en-US" dirty="0"/>
          </a:p>
        </p:txBody>
      </p:sp>
      <p:pic>
        <p:nvPicPr>
          <p:cNvPr id="5" name="Picture 4"/>
          <p:cNvPicPr>
            <a:picLocks noChangeAspect="1"/>
          </p:cNvPicPr>
          <p:nvPr/>
        </p:nvPicPr>
        <p:blipFill>
          <a:blip r:embed="rId2"/>
          <a:stretch>
            <a:fillRect/>
          </a:stretch>
        </p:blipFill>
        <p:spPr>
          <a:xfrm>
            <a:off x="347526" y="1591056"/>
            <a:ext cx="8343381" cy="3643844"/>
          </a:xfrm>
          <a:prstGeom prst="rect">
            <a:avLst/>
          </a:prstGeom>
        </p:spPr>
      </p:pic>
      <p:sp>
        <p:nvSpPr>
          <p:cNvPr id="6" name="TextBox 5"/>
          <p:cNvSpPr txBox="1"/>
          <p:nvPr/>
        </p:nvSpPr>
        <p:spPr>
          <a:xfrm>
            <a:off x="8997695" y="1691640"/>
            <a:ext cx="3000595" cy="2062103"/>
          </a:xfrm>
          <a:prstGeom prst="rect">
            <a:avLst/>
          </a:prstGeom>
          <a:noFill/>
        </p:spPr>
        <p:txBody>
          <a:bodyPr wrap="square" rtlCol="0">
            <a:spAutoFit/>
          </a:bodyPr>
          <a:lstStyle/>
          <a:p>
            <a:r>
              <a:rPr lang="en-US" sz="1600" b="1" dirty="0">
                <a:latin typeface="Candara" panose="020E0502030303020204" pitchFamily="34" charset="0"/>
              </a:rPr>
              <a:t>What we need </a:t>
            </a:r>
          </a:p>
          <a:p>
            <a:pPr marL="285750" indent="-285750">
              <a:buFont typeface="Arial" panose="020B0604020202020204" pitchFamily="34" charset="0"/>
              <a:buChar char="•"/>
            </a:pPr>
            <a:r>
              <a:rPr lang="en-US" sz="1600" dirty="0" smtClean="0">
                <a:latin typeface="Candara" panose="020E0502030303020204" pitchFamily="34" charset="0"/>
              </a:rPr>
              <a:t>Lightweight</a:t>
            </a:r>
            <a:endParaRPr lang="en-US" sz="1600" dirty="0">
              <a:latin typeface="Candara" panose="020E0502030303020204" pitchFamily="34" charset="0"/>
            </a:endParaRPr>
          </a:p>
          <a:p>
            <a:pPr marL="285750" indent="-285750">
              <a:buFont typeface="Arial" panose="020B0604020202020204" pitchFamily="34" charset="0"/>
              <a:buChar char="•"/>
            </a:pPr>
            <a:r>
              <a:rPr lang="en-US" sz="1600" dirty="0" smtClean="0">
                <a:latin typeface="Candara" panose="020E0502030303020204" pitchFamily="34" charset="0"/>
              </a:rPr>
              <a:t>Require </a:t>
            </a:r>
            <a:r>
              <a:rPr lang="en-US" sz="1600" dirty="0">
                <a:latin typeface="Candara" panose="020E0502030303020204" pitchFamily="34" charset="0"/>
              </a:rPr>
              <a:t>less memory space</a:t>
            </a:r>
          </a:p>
          <a:p>
            <a:pPr marL="285750" indent="-285750">
              <a:buFont typeface="Arial" panose="020B0604020202020204" pitchFamily="34" charset="0"/>
              <a:buChar char="•"/>
            </a:pPr>
            <a:r>
              <a:rPr lang="en-US" sz="1600" dirty="0" smtClean="0">
                <a:latin typeface="Candara" panose="020E0502030303020204" pitchFamily="34" charset="0"/>
              </a:rPr>
              <a:t>Fast </a:t>
            </a:r>
            <a:r>
              <a:rPr lang="en-US" sz="1600" dirty="0">
                <a:latin typeface="Candara" panose="020E0502030303020204" pitchFamily="34" charset="0"/>
              </a:rPr>
              <a:t>lunch time</a:t>
            </a:r>
          </a:p>
          <a:p>
            <a:pPr marL="285750" indent="-285750">
              <a:buFont typeface="Arial" panose="020B0604020202020204" pitchFamily="34" charset="0"/>
              <a:buChar char="•"/>
            </a:pPr>
            <a:r>
              <a:rPr lang="en-US" sz="1600" dirty="0" smtClean="0">
                <a:latin typeface="Candara" panose="020E0502030303020204" pitchFamily="34" charset="0"/>
              </a:rPr>
              <a:t>better </a:t>
            </a:r>
            <a:r>
              <a:rPr lang="en-US" sz="1600" dirty="0">
                <a:latin typeface="Candara" panose="020E0502030303020204" pitchFamily="34" charset="0"/>
              </a:rPr>
              <a:t>resource utilization</a:t>
            </a:r>
          </a:p>
          <a:p>
            <a:pPr marL="285750" indent="-285750">
              <a:buFont typeface="Arial" panose="020B0604020202020204" pitchFamily="34" charset="0"/>
              <a:buChar char="•"/>
            </a:pPr>
            <a:r>
              <a:rPr lang="en-US" sz="1600" dirty="0" smtClean="0">
                <a:latin typeface="Candara" panose="020E0502030303020204" pitchFamily="34" charset="0"/>
              </a:rPr>
              <a:t>1000s </a:t>
            </a:r>
            <a:r>
              <a:rPr lang="en-US" sz="1600" dirty="0">
                <a:latin typeface="Candara" panose="020E0502030303020204" pitchFamily="34" charset="0"/>
              </a:rPr>
              <a:t>of containers can be loaded onto a Host</a:t>
            </a:r>
          </a:p>
          <a:p>
            <a:endParaRPr lang="en-US" sz="1600" dirty="0"/>
          </a:p>
        </p:txBody>
      </p:sp>
    </p:spTree>
    <p:extLst>
      <p:ext uri="{BB962C8B-B14F-4D97-AF65-F5344CB8AC3E}">
        <p14:creationId xmlns:p14="http://schemas.microsoft.com/office/powerpoint/2010/main" val="2893864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Containerization</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13</a:t>
            </a:fld>
            <a:endParaRPr lang="en-US" dirty="0"/>
          </a:p>
        </p:txBody>
      </p:sp>
      <p:pic>
        <p:nvPicPr>
          <p:cNvPr id="1026" name="Picture 2" descr="Contai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823" y="1651087"/>
            <a:ext cx="5419725"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787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Containers</a:t>
            </a:r>
          </a:p>
        </p:txBody>
      </p:sp>
      <p:sp>
        <p:nvSpPr>
          <p:cNvPr id="3" name="Content Placeholder 2"/>
          <p:cNvSpPr>
            <a:spLocks noGrp="1"/>
          </p:cNvSpPr>
          <p:nvPr>
            <p:ph idx="1"/>
          </p:nvPr>
        </p:nvSpPr>
        <p:spPr/>
        <p:txBody>
          <a:bodyPr/>
          <a:lstStyle/>
          <a:p>
            <a:r>
              <a:rPr lang="en-US" dirty="0"/>
              <a:t>What is a container?</a:t>
            </a:r>
          </a:p>
          <a:p>
            <a:pPr lvl="1"/>
            <a:r>
              <a:rPr lang="en-US" dirty="0"/>
              <a:t>Containers are lightweight packages of your application code together with dependencies such as specific versions of programming language runtimes and libraries required to run your software services</a:t>
            </a:r>
            <a:r>
              <a:rPr lang="en-US" dirty="0" smtClean="0"/>
              <a:t>.</a:t>
            </a:r>
          </a:p>
          <a:p>
            <a:pPr lvl="1"/>
            <a:r>
              <a:rPr lang="en-US" dirty="0"/>
              <a:t>Containers make it easy to share CPU, memory, storage, and network resources at the operating systems level and offer a logical packaging mechanism in which applications can be abstracted from the environment in which they actually run. </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14</a:t>
            </a:fld>
            <a:endParaRPr lang="en-US" dirty="0"/>
          </a:p>
        </p:txBody>
      </p:sp>
    </p:spTree>
    <p:extLst>
      <p:ext uri="{BB962C8B-B14F-4D97-AF65-F5344CB8AC3E}">
        <p14:creationId xmlns:p14="http://schemas.microsoft.com/office/powerpoint/2010/main" val="2615069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Containerization Benefits</a:t>
            </a:r>
          </a:p>
        </p:txBody>
      </p:sp>
      <p:sp>
        <p:nvSpPr>
          <p:cNvPr id="3" name="Content Placeholder 2"/>
          <p:cNvSpPr>
            <a:spLocks noGrp="1"/>
          </p:cNvSpPr>
          <p:nvPr>
            <p:ph idx="1"/>
          </p:nvPr>
        </p:nvSpPr>
        <p:spPr>
          <a:xfrm>
            <a:off x="347526" y="1289304"/>
            <a:ext cx="11650767" cy="4863667"/>
          </a:xfrm>
        </p:spPr>
        <p:txBody>
          <a:bodyPr>
            <a:normAutofit/>
          </a:bodyPr>
          <a:lstStyle/>
          <a:p>
            <a:pPr>
              <a:lnSpc>
                <a:spcPct val="150000"/>
              </a:lnSpc>
            </a:pPr>
            <a:r>
              <a:rPr lang="en-US" dirty="0"/>
              <a:t>Ease of </a:t>
            </a:r>
            <a:r>
              <a:rPr lang="en-US" dirty="0" smtClean="0"/>
              <a:t>Deployment</a:t>
            </a:r>
          </a:p>
          <a:p>
            <a:pPr lvl="1">
              <a:lnSpc>
                <a:spcPct val="150000"/>
              </a:lnSpc>
            </a:pPr>
            <a:r>
              <a:rPr lang="en-US" dirty="0" smtClean="0"/>
              <a:t>Containers </a:t>
            </a:r>
            <a:r>
              <a:rPr lang="en-US" dirty="0"/>
              <a:t>are built and deployed from a local image in only a few seconds. </a:t>
            </a:r>
          </a:p>
          <a:p>
            <a:pPr>
              <a:lnSpc>
                <a:spcPct val="150000"/>
              </a:lnSpc>
            </a:pPr>
            <a:r>
              <a:rPr lang="en-US" dirty="0"/>
              <a:t>Scalability and </a:t>
            </a:r>
            <a:r>
              <a:rPr lang="en-US" dirty="0" smtClean="0"/>
              <a:t>Flexibility</a:t>
            </a:r>
          </a:p>
          <a:p>
            <a:pPr lvl="1">
              <a:lnSpc>
                <a:spcPct val="150000"/>
              </a:lnSpc>
            </a:pPr>
            <a:r>
              <a:rPr lang="en-US" dirty="0" smtClean="0"/>
              <a:t>Containerized </a:t>
            </a:r>
            <a:r>
              <a:rPr lang="en-US" dirty="0"/>
              <a:t>applications are perfect for scaling both up and down. </a:t>
            </a:r>
          </a:p>
          <a:p>
            <a:pPr>
              <a:lnSpc>
                <a:spcPct val="150000"/>
              </a:lnSpc>
            </a:pPr>
            <a:r>
              <a:rPr lang="en-US" dirty="0" smtClean="0"/>
              <a:t>Consistent</a:t>
            </a:r>
          </a:p>
          <a:p>
            <a:pPr lvl="1">
              <a:lnSpc>
                <a:spcPct val="150000"/>
              </a:lnSpc>
            </a:pPr>
            <a:r>
              <a:rPr lang="en-US" dirty="0" smtClean="0"/>
              <a:t>Since </a:t>
            </a:r>
            <a:r>
              <a:rPr lang="en-US" dirty="0"/>
              <a:t>containers are standardized units, they will work in any provided environment. </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15</a:t>
            </a:fld>
            <a:endParaRPr lang="en-US" dirty="0"/>
          </a:p>
        </p:txBody>
      </p:sp>
    </p:spTree>
    <p:extLst>
      <p:ext uri="{BB962C8B-B14F-4D97-AF65-F5344CB8AC3E}">
        <p14:creationId xmlns:p14="http://schemas.microsoft.com/office/powerpoint/2010/main" val="2280266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Containerization Benefits</a:t>
            </a:r>
          </a:p>
        </p:txBody>
      </p:sp>
      <p:sp>
        <p:nvSpPr>
          <p:cNvPr id="3" name="Content Placeholder 2"/>
          <p:cNvSpPr>
            <a:spLocks noGrp="1"/>
          </p:cNvSpPr>
          <p:nvPr>
            <p:ph idx="1"/>
          </p:nvPr>
        </p:nvSpPr>
        <p:spPr>
          <a:xfrm>
            <a:off x="347526" y="1289304"/>
            <a:ext cx="11650767" cy="4863667"/>
          </a:xfrm>
        </p:spPr>
        <p:txBody>
          <a:bodyPr>
            <a:normAutofit/>
          </a:bodyPr>
          <a:lstStyle/>
          <a:p>
            <a:pPr>
              <a:lnSpc>
                <a:spcPct val="150000"/>
              </a:lnSpc>
            </a:pPr>
            <a:r>
              <a:rPr lang="en-US" dirty="0" smtClean="0"/>
              <a:t>Portability</a:t>
            </a:r>
          </a:p>
          <a:p>
            <a:pPr lvl="1">
              <a:lnSpc>
                <a:spcPct val="150000"/>
              </a:lnSpc>
            </a:pPr>
            <a:r>
              <a:rPr lang="en-US" sz="2200" dirty="0" smtClean="0"/>
              <a:t>Not </a:t>
            </a:r>
            <a:r>
              <a:rPr lang="en-US" sz="2200" dirty="0"/>
              <a:t>tied to or dependent upon the host operating system. </a:t>
            </a:r>
          </a:p>
          <a:p>
            <a:pPr>
              <a:lnSpc>
                <a:spcPct val="150000"/>
              </a:lnSpc>
            </a:pPr>
            <a:r>
              <a:rPr lang="en-US" dirty="0"/>
              <a:t>Agility</a:t>
            </a:r>
            <a:endParaRPr lang="en-US" dirty="0" smtClean="0"/>
          </a:p>
          <a:p>
            <a:pPr lvl="1">
              <a:lnSpc>
                <a:spcPct val="150000"/>
              </a:lnSpc>
            </a:pPr>
            <a:r>
              <a:rPr lang="en-US" sz="2200" dirty="0" smtClean="0"/>
              <a:t>Capability </a:t>
            </a:r>
            <a:r>
              <a:rPr lang="en-US" sz="2200" dirty="0"/>
              <a:t>to manage various kinds of </a:t>
            </a:r>
            <a:r>
              <a:rPr lang="en-US" sz="2200" dirty="0" smtClean="0"/>
              <a:t>changes quickly </a:t>
            </a:r>
            <a:r>
              <a:rPr lang="en-US" sz="2200" dirty="0"/>
              <a:t>during </a:t>
            </a:r>
            <a:r>
              <a:rPr lang="en-US" sz="2200" dirty="0" smtClean="0"/>
              <a:t>the development </a:t>
            </a:r>
            <a:r>
              <a:rPr lang="en-US" sz="2200" dirty="0"/>
              <a:t>process. </a:t>
            </a:r>
          </a:p>
          <a:p>
            <a:pPr>
              <a:lnSpc>
                <a:spcPct val="150000"/>
              </a:lnSpc>
            </a:pPr>
            <a:r>
              <a:rPr lang="en-US" dirty="0"/>
              <a:t>Security</a:t>
            </a:r>
            <a:endParaRPr lang="en-US" dirty="0" smtClean="0"/>
          </a:p>
          <a:p>
            <a:pPr lvl="1">
              <a:lnSpc>
                <a:spcPct val="150000"/>
              </a:lnSpc>
            </a:pPr>
            <a:r>
              <a:rPr lang="en-US" sz="2200" dirty="0"/>
              <a:t>due to isolation of applications. </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16</a:t>
            </a:fld>
            <a:endParaRPr lang="en-US" dirty="0"/>
          </a:p>
        </p:txBody>
      </p:sp>
    </p:spTree>
    <p:extLst>
      <p:ext uri="{BB962C8B-B14F-4D97-AF65-F5344CB8AC3E}">
        <p14:creationId xmlns:p14="http://schemas.microsoft.com/office/powerpoint/2010/main" val="1666933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Why Do We Need Containers?</a:t>
            </a:r>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17</a:t>
            </a:fld>
            <a:endParaRPr lang="en-US" dirty="0"/>
          </a:p>
        </p:txBody>
      </p:sp>
    </p:spTree>
    <p:extLst>
      <p:ext uri="{BB962C8B-B14F-4D97-AF65-F5344CB8AC3E}">
        <p14:creationId xmlns:p14="http://schemas.microsoft.com/office/powerpoint/2010/main" val="2637088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Need Containers?</a:t>
            </a:r>
          </a:p>
        </p:txBody>
      </p:sp>
      <p:sp>
        <p:nvSpPr>
          <p:cNvPr id="3" name="Content Placeholder 2"/>
          <p:cNvSpPr>
            <a:spLocks noGrp="1"/>
          </p:cNvSpPr>
          <p:nvPr>
            <p:ph idx="1"/>
          </p:nvPr>
        </p:nvSpPr>
        <p:spPr/>
        <p:txBody>
          <a:bodyPr>
            <a:normAutofit lnSpcReduction="10000"/>
          </a:bodyPr>
          <a:lstStyle/>
          <a:p>
            <a:r>
              <a:rPr lang="en-US" dirty="0"/>
              <a:t>The main advantage of containers is that they are lightweight and portable and thus helps the developer a lot in configuring and deploying their application. </a:t>
            </a:r>
            <a:endParaRPr lang="en-US" dirty="0" smtClean="0"/>
          </a:p>
          <a:p>
            <a:r>
              <a:rPr lang="en-US" dirty="0" smtClean="0"/>
              <a:t>There </a:t>
            </a:r>
            <a:r>
              <a:rPr lang="en-US" dirty="0"/>
              <a:t>are many reasons for using Containers but only some of them are listed below:</a:t>
            </a:r>
          </a:p>
          <a:p>
            <a:pPr lvl="1"/>
            <a:r>
              <a:rPr lang="en-US" b="1" dirty="0" smtClean="0"/>
              <a:t>Lightweight</a:t>
            </a:r>
            <a:r>
              <a:rPr lang="en-US" dirty="0"/>
              <a:t>: </a:t>
            </a:r>
            <a:r>
              <a:rPr lang="en-US" dirty="0" smtClean="0"/>
              <a:t>Share </a:t>
            </a:r>
            <a:r>
              <a:rPr lang="en-US" dirty="0"/>
              <a:t>the machine </a:t>
            </a:r>
            <a:r>
              <a:rPr lang="en-US" dirty="0" smtClean="0"/>
              <a:t>OS, they </a:t>
            </a:r>
            <a:r>
              <a:rPr lang="en-US" dirty="0"/>
              <a:t>don’t need a full OS instance per application. </a:t>
            </a:r>
          </a:p>
          <a:p>
            <a:pPr lvl="1"/>
            <a:r>
              <a:rPr lang="en-US" b="1" dirty="0"/>
              <a:t>Portable</a:t>
            </a:r>
            <a:r>
              <a:rPr lang="en-US" dirty="0"/>
              <a:t>: </a:t>
            </a:r>
            <a:r>
              <a:rPr lang="en-US" dirty="0" smtClean="0"/>
              <a:t>A package </a:t>
            </a:r>
            <a:r>
              <a:rPr lang="en-US" dirty="0"/>
              <a:t>having all their dependencies with them, </a:t>
            </a:r>
            <a:r>
              <a:rPr lang="en-US" dirty="0" smtClean="0"/>
              <a:t>write </a:t>
            </a:r>
            <a:r>
              <a:rPr lang="en-US" dirty="0"/>
              <a:t>the software once and </a:t>
            </a:r>
            <a:r>
              <a:rPr lang="en-US" dirty="0" smtClean="0"/>
              <a:t>run </a:t>
            </a:r>
            <a:r>
              <a:rPr lang="en-US" dirty="0"/>
              <a:t>across different </a:t>
            </a:r>
            <a:r>
              <a:rPr lang="en-US" dirty="0" smtClean="0"/>
              <a:t>computing environments.</a:t>
            </a:r>
            <a:endParaRPr lang="en-US" dirty="0"/>
          </a:p>
          <a:p>
            <a:pPr lvl="1"/>
            <a:r>
              <a:rPr lang="en-US" b="1" dirty="0"/>
              <a:t>Supports CI/CD</a:t>
            </a:r>
            <a:r>
              <a:rPr lang="en-US" dirty="0"/>
              <a:t>: </a:t>
            </a:r>
            <a:r>
              <a:rPr lang="en-US" dirty="0" smtClean="0"/>
              <a:t>Deployment </a:t>
            </a:r>
            <a:r>
              <a:rPr lang="en-US" dirty="0"/>
              <a:t>portability/consistency across platforms and their small </a:t>
            </a:r>
            <a:r>
              <a:rPr lang="en-US" dirty="0" smtClean="0"/>
              <a:t>size.</a:t>
            </a:r>
            <a:endParaRPr lang="en-US" dirty="0"/>
          </a:p>
          <a:p>
            <a:pPr lvl="1"/>
            <a:r>
              <a:rPr lang="en-US" b="1" dirty="0"/>
              <a:t>Improves utilization</a:t>
            </a:r>
            <a:r>
              <a:rPr lang="en-US" dirty="0"/>
              <a:t>: </a:t>
            </a:r>
            <a:r>
              <a:rPr lang="en-US" dirty="0" smtClean="0"/>
              <a:t>Enable </a:t>
            </a:r>
            <a:r>
              <a:rPr lang="en-US" dirty="0"/>
              <a:t>developers and operators to improve CPU and memory </a:t>
            </a:r>
            <a:r>
              <a:rPr lang="en-US" dirty="0" smtClean="0"/>
              <a:t>utilization.</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18</a:t>
            </a:fld>
            <a:endParaRPr lang="en-US" dirty="0"/>
          </a:p>
        </p:txBody>
      </p:sp>
    </p:spTree>
    <p:extLst>
      <p:ext uri="{BB962C8B-B14F-4D97-AF65-F5344CB8AC3E}">
        <p14:creationId xmlns:p14="http://schemas.microsoft.com/office/powerpoint/2010/main" val="1983513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Containers</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19</a:t>
            </a:fld>
            <a:endParaRPr lang="en-US" dirty="0"/>
          </a:p>
        </p:txBody>
      </p:sp>
      <p:pic>
        <p:nvPicPr>
          <p:cNvPr id="2050" name="Picture 2" descr="Benefits of Contai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530" y="1406880"/>
            <a:ext cx="8377862" cy="4779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709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lnSpcReduction="10000"/>
          </a:bodyPr>
          <a:lstStyle/>
          <a:p>
            <a:pPr>
              <a:lnSpc>
                <a:spcPct val="150000"/>
              </a:lnSpc>
            </a:pPr>
            <a:r>
              <a:rPr lang="en-US" dirty="0" smtClean="0"/>
              <a:t>Containerization?</a:t>
            </a:r>
          </a:p>
          <a:p>
            <a:pPr>
              <a:lnSpc>
                <a:spcPct val="150000"/>
              </a:lnSpc>
            </a:pPr>
            <a:r>
              <a:rPr lang="en-US" dirty="0" smtClean="0"/>
              <a:t>Why we need </a:t>
            </a:r>
            <a:r>
              <a:rPr lang="en-US" dirty="0"/>
              <a:t>Containers?</a:t>
            </a:r>
            <a:endParaRPr lang="en-US" dirty="0" smtClean="0"/>
          </a:p>
          <a:p>
            <a:pPr>
              <a:lnSpc>
                <a:spcPct val="150000"/>
              </a:lnSpc>
            </a:pPr>
            <a:r>
              <a:rPr lang="en-US" dirty="0"/>
              <a:t>Why we need Docker?</a:t>
            </a:r>
          </a:p>
          <a:p>
            <a:pPr>
              <a:lnSpc>
                <a:spcPct val="150000"/>
              </a:lnSpc>
            </a:pPr>
            <a:r>
              <a:rPr lang="en-US" dirty="0" smtClean="0"/>
              <a:t>What is Docker?</a:t>
            </a:r>
          </a:p>
          <a:p>
            <a:pPr>
              <a:lnSpc>
                <a:spcPct val="150000"/>
              </a:lnSpc>
            </a:pPr>
            <a:r>
              <a:rPr lang="en-US" dirty="0" smtClean="0"/>
              <a:t>Docker Example</a:t>
            </a:r>
          </a:p>
          <a:p>
            <a:pPr>
              <a:lnSpc>
                <a:spcPct val="150000"/>
              </a:lnSpc>
            </a:pPr>
            <a:r>
              <a:rPr lang="en-US" dirty="0" smtClean="0"/>
              <a:t>Docker Case Study</a:t>
            </a:r>
          </a:p>
          <a:p>
            <a:pPr>
              <a:lnSpc>
                <a:spcPct val="150000"/>
              </a:lnSpc>
            </a:pPr>
            <a:r>
              <a:rPr lang="en-US" dirty="0" smtClean="0"/>
              <a:t>Docker Components</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2</a:t>
            </a:fld>
            <a:endParaRPr lang="en-US" dirty="0"/>
          </a:p>
        </p:txBody>
      </p:sp>
    </p:spTree>
    <p:extLst>
      <p:ext uri="{BB962C8B-B14F-4D97-AF65-F5344CB8AC3E}">
        <p14:creationId xmlns:p14="http://schemas.microsoft.com/office/powerpoint/2010/main" val="792989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Monolithic </a:t>
            </a:r>
            <a:r>
              <a:rPr lang="en-US" dirty="0" smtClean="0"/>
              <a:t>vs </a:t>
            </a:r>
            <a:r>
              <a:rPr lang="en-US" dirty="0" err="1" smtClean="0"/>
              <a:t>Microservices</a:t>
            </a:r>
            <a:r>
              <a:rPr lang="en-US" dirty="0" smtClean="0"/>
              <a:t> Architecture</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20</a:t>
            </a:fld>
            <a:endParaRPr lang="en-US" dirty="0"/>
          </a:p>
        </p:txBody>
      </p:sp>
      <p:pic>
        <p:nvPicPr>
          <p:cNvPr id="1028" name="Picture 4" descr="monolith vs microservices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271" y="1158071"/>
            <a:ext cx="8915273" cy="5699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201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Monolithic vs </a:t>
            </a:r>
            <a:r>
              <a:rPr lang="en-US" dirty="0" err="1"/>
              <a:t>Microservices</a:t>
            </a:r>
            <a:r>
              <a:rPr lang="en-US" dirty="0"/>
              <a:t> Architecture</a:t>
            </a:r>
          </a:p>
        </p:txBody>
      </p:sp>
      <p:sp>
        <p:nvSpPr>
          <p:cNvPr id="3" name="Content Placeholder 2"/>
          <p:cNvSpPr>
            <a:spLocks noGrp="1"/>
          </p:cNvSpPr>
          <p:nvPr>
            <p:ph idx="1"/>
          </p:nvPr>
        </p:nvSpPr>
        <p:spPr>
          <a:xfrm>
            <a:off x="5641848" y="1406880"/>
            <a:ext cx="6356445" cy="4746091"/>
          </a:xfrm>
        </p:spPr>
        <p:txBody>
          <a:bodyPr>
            <a:normAutofit/>
          </a:bodyPr>
          <a:lstStyle/>
          <a:p>
            <a:r>
              <a:rPr lang="en-US" dirty="0"/>
              <a:t>A monolithic architecture </a:t>
            </a:r>
            <a:r>
              <a:rPr lang="en-US" dirty="0" smtClean="0"/>
              <a:t>is </a:t>
            </a:r>
            <a:r>
              <a:rPr lang="en-US" dirty="0"/>
              <a:t>built as a unified unit that is self-contained and independent from other applications</a:t>
            </a:r>
            <a:r>
              <a:rPr lang="en-US" dirty="0" smtClean="0"/>
              <a:t>.</a:t>
            </a:r>
          </a:p>
          <a:p>
            <a:r>
              <a:rPr lang="en-US" dirty="0" smtClean="0"/>
              <a:t>The </a:t>
            </a:r>
            <a:r>
              <a:rPr lang="en-US" dirty="0"/>
              <a:t>word “monolith” is often attributed to something </a:t>
            </a:r>
            <a:r>
              <a:rPr lang="en-US" dirty="0" smtClean="0"/>
              <a:t>large.</a:t>
            </a:r>
          </a:p>
          <a:p>
            <a:r>
              <a:rPr lang="en-US" dirty="0" smtClean="0"/>
              <a:t>A </a:t>
            </a:r>
            <a:r>
              <a:rPr lang="en-US" dirty="0"/>
              <a:t>monolithic architecture is a singular, large computing network with one code base that couples all of the business concerns together. </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21</a:t>
            </a:fld>
            <a:endParaRPr lang="en-US" dirty="0"/>
          </a:p>
        </p:txBody>
      </p:sp>
      <p:pic>
        <p:nvPicPr>
          <p:cNvPr id="1026" name="Picture 2" descr="monolithic architectur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9533" t="7208" r="9744" b="8371"/>
          <a:stretch/>
        </p:blipFill>
        <p:spPr bwMode="auto">
          <a:xfrm>
            <a:off x="795527" y="1406880"/>
            <a:ext cx="4636009" cy="4219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71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Monolithic vs </a:t>
            </a:r>
            <a:r>
              <a:rPr lang="en-US" dirty="0" err="1"/>
              <a:t>Microservices</a:t>
            </a:r>
            <a:r>
              <a:rPr lang="en-US" dirty="0"/>
              <a:t> Architecture</a:t>
            </a:r>
          </a:p>
        </p:txBody>
      </p:sp>
      <p:sp>
        <p:nvSpPr>
          <p:cNvPr id="3" name="Content Placeholder 2"/>
          <p:cNvSpPr>
            <a:spLocks noGrp="1"/>
          </p:cNvSpPr>
          <p:nvPr>
            <p:ph idx="1"/>
          </p:nvPr>
        </p:nvSpPr>
        <p:spPr>
          <a:xfrm>
            <a:off x="5641848" y="1406880"/>
            <a:ext cx="6356445" cy="4746091"/>
          </a:xfrm>
        </p:spPr>
        <p:txBody>
          <a:bodyPr>
            <a:normAutofit/>
          </a:bodyPr>
          <a:lstStyle/>
          <a:p>
            <a:r>
              <a:rPr lang="en-US" dirty="0"/>
              <a:t>A </a:t>
            </a:r>
            <a:r>
              <a:rPr lang="en-US" dirty="0" err="1"/>
              <a:t>microservices</a:t>
            </a:r>
            <a:r>
              <a:rPr lang="en-US" dirty="0"/>
              <a:t> </a:t>
            </a:r>
            <a:r>
              <a:rPr lang="en-US" dirty="0" smtClean="0"/>
              <a:t>architecture is </a:t>
            </a:r>
            <a:r>
              <a:rPr lang="en-US" dirty="0"/>
              <a:t>an architectural method that relies on a series of independently deployable services. </a:t>
            </a:r>
            <a:endParaRPr lang="en-US" dirty="0" smtClean="0"/>
          </a:p>
          <a:p>
            <a:r>
              <a:rPr lang="en-US" dirty="0" smtClean="0"/>
              <a:t>These </a:t>
            </a:r>
            <a:r>
              <a:rPr lang="en-US" dirty="0"/>
              <a:t>services have their own business logic and database with a specific goal. </a:t>
            </a:r>
            <a:endParaRPr lang="en-US" dirty="0" smtClean="0"/>
          </a:p>
          <a:p>
            <a:r>
              <a:rPr lang="en-US" dirty="0" err="1" smtClean="0"/>
              <a:t>Microservices</a:t>
            </a:r>
            <a:r>
              <a:rPr lang="en-US" dirty="0" smtClean="0"/>
              <a:t> </a:t>
            </a:r>
            <a:r>
              <a:rPr lang="en-US" dirty="0"/>
              <a:t>decouple major business, domain-specific concerns into separate, independent code bases. </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22</a:t>
            </a:fld>
            <a:endParaRPr lang="en-US" dirty="0"/>
          </a:p>
        </p:txBody>
      </p:sp>
      <p:pic>
        <p:nvPicPr>
          <p:cNvPr id="2050" name="Picture 2" descr="microservice architectur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9751" t="8127" r="8444" b="7741"/>
          <a:stretch/>
        </p:blipFill>
        <p:spPr bwMode="auto">
          <a:xfrm>
            <a:off x="539551" y="1729832"/>
            <a:ext cx="4608521" cy="3418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579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t>
            </a:r>
            <a:r>
              <a:rPr lang="en-US" dirty="0" err="1"/>
              <a:t>Microservices</a:t>
            </a:r>
            <a:r>
              <a:rPr lang="en-US" dirty="0" smtClean="0"/>
              <a:t>?</a:t>
            </a:r>
            <a:endParaRPr lang="en-US" dirty="0"/>
          </a:p>
        </p:txBody>
      </p:sp>
      <p:sp>
        <p:nvSpPr>
          <p:cNvPr id="3" name="Content Placeholder 2"/>
          <p:cNvSpPr>
            <a:spLocks noGrp="1"/>
          </p:cNvSpPr>
          <p:nvPr>
            <p:ph idx="1"/>
          </p:nvPr>
        </p:nvSpPr>
        <p:spPr/>
        <p:txBody>
          <a:bodyPr/>
          <a:lstStyle/>
          <a:p>
            <a:r>
              <a:rPr lang="en-US" dirty="0" err="1" smtClean="0"/>
              <a:t>Microservices</a:t>
            </a:r>
            <a:r>
              <a:rPr lang="en-US" dirty="0" smtClean="0"/>
              <a:t> </a:t>
            </a:r>
            <a:r>
              <a:rPr lang="en-US" dirty="0"/>
              <a:t>is an architectural style that organizes an application as a group of smaller services instead of a single bulky service. </a:t>
            </a:r>
            <a:endParaRPr lang="en-US" dirty="0" smtClean="0"/>
          </a:p>
          <a:p>
            <a:r>
              <a:rPr lang="en-US" dirty="0" smtClean="0"/>
              <a:t>Moreover</a:t>
            </a:r>
            <a:r>
              <a:rPr lang="en-US" dirty="0"/>
              <a:t>, these smaller services have the following behavior:</a:t>
            </a:r>
          </a:p>
          <a:p>
            <a:pPr lvl="1"/>
            <a:r>
              <a:rPr lang="en-US" dirty="0" smtClean="0"/>
              <a:t>Loosely </a:t>
            </a:r>
            <a:r>
              <a:rPr lang="en-US" dirty="0"/>
              <a:t>coupled</a:t>
            </a:r>
          </a:p>
          <a:p>
            <a:pPr lvl="1"/>
            <a:r>
              <a:rPr lang="en-US" dirty="0" smtClean="0"/>
              <a:t>deployable </a:t>
            </a:r>
            <a:r>
              <a:rPr lang="en-US" dirty="0"/>
              <a:t>independently as a single entity</a:t>
            </a:r>
          </a:p>
          <a:p>
            <a:pPr lvl="1"/>
            <a:r>
              <a:rPr lang="en-US" dirty="0" smtClean="0"/>
              <a:t>Highly </a:t>
            </a:r>
            <a:r>
              <a:rPr lang="en-US" dirty="0"/>
              <a:t>maintainable and testable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23</a:t>
            </a:fld>
            <a:endParaRPr lang="en-US" dirty="0"/>
          </a:p>
        </p:txBody>
      </p:sp>
    </p:spTree>
    <p:extLst>
      <p:ext uri="{BB962C8B-B14F-4D97-AF65-F5344CB8AC3E}">
        <p14:creationId xmlns:p14="http://schemas.microsoft.com/office/powerpoint/2010/main" val="3700429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Microservices</a:t>
            </a:r>
            <a:r>
              <a:rPr lang="en-US" dirty="0"/>
              <a:t>?</a:t>
            </a:r>
          </a:p>
        </p:txBody>
      </p:sp>
      <p:sp>
        <p:nvSpPr>
          <p:cNvPr id="3" name="Content Placeholder 2"/>
          <p:cNvSpPr>
            <a:spLocks noGrp="1"/>
          </p:cNvSpPr>
          <p:nvPr>
            <p:ph idx="1"/>
          </p:nvPr>
        </p:nvSpPr>
        <p:spPr/>
        <p:txBody>
          <a:bodyPr>
            <a:normAutofit/>
          </a:bodyPr>
          <a:lstStyle/>
          <a:p>
            <a:r>
              <a:rPr lang="en-US" dirty="0" smtClean="0"/>
              <a:t>These </a:t>
            </a:r>
            <a:r>
              <a:rPr lang="en-US" dirty="0"/>
              <a:t>services need smaller team for development and they are perfectly organized around business capabilities. </a:t>
            </a:r>
            <a:endParaRPr lang="en-US" dirty="0" smtClean="0"/>
          </a:p>
          <a:p>
            <a:r>
              <a:rPr lang="en-US" dirty="0" smtClean="0"/>
              <a:t>Practically</a:t>
            </a:r>
            <a:r>
              <a:rPr lang="en-US" dirty="0"/>
              <a:t>, We divide a big application into smaller modules(services). </a:t>
            </a:r>
            <a:endParaRPr lang="en-US" dirty="0" smtClean="0"/>
          </a:p>
          <a:p>
            <a:r>
              <a:rPr lang="en-US" dirty="0" smtClean="0"/>
              <a:t>However</a:t>
            </a:r>
            <a:r>
              <a:rPr lang="en-US" dirty="0"/>
              <a:t>, the implementation of each module happens as a single application</a:t>
            </a:r>
            <a:r>
              <a:rPr lang="en-US" dirty="0" smtClean="0"/>
              <a:t>.</a:t>
            </a:r>
          </a:p>
          <a:p>
            <a:r>
              <a:rPr lang="en-US" dirty="0" smtClean="0"/>
              <a:t>When </a:t>
            </a:r>
            <a:r>
              <a:rPr lang="en-US" dirty="0"/>
              <a:t>integration of all services(modules) takes place, the complete application architecture is known as </a:t>
            </a:r>
            <a:r>
              <a:rPr lang="en-US" dirty="0" err="1"/>
              <a:t>Microservices</a:t>
            </a:r>
            <a:r>
              <a:rPr lang="en-US" dirty="0"/>
              <a:t>. </a:t>
            </a:r>
            <a:endParaRPr lang="en-US" dirty="0" smtClean="0"/>
          </a:p>
          <a:p>
            <a:r>
              <a:rPr lang="en-US" dirty="0" smtClean="0"/>
              <a:t>In </a:t>
            </a:r>
            <a:r>
              <a:rPr lang="en-US" dirty="0"/>
              <a:t>simple words, </a:t>
            </a:r>
            <a:r>
              <a:rPr lang="en-US" dirty="0" err="1"/>
              <a:t>Microservice</a:t>
            </a:r>
            <a:r>
              <a:rPr lang="en-US" dirty="0"/>
              <a:t> is all about distributing or breaking a large application into small pieces(services</a:t>
            </a:r>
            <a:r>
              <a:rPr lang="en-US" dirty="0" smtClean="0"/>
              <a:t>).</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24</a:t>
            </a:fld>
            <a:endParaRPr lang="en-US" dirty="0"/>
          </a:p>
        </p:txBody>
      </p:sp>
    </p:spTree>
    <p:extLst>
      <p:ext uri="{BB962C8B-B14F-4D97-AF65-F5344CB8AC3E}">
        <p14:creationId xmlns:p14="http://schemas.microsoft.com/office/powerpoint/2010/main" val="4009960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Microservices</a:t>
            </a:r>
            <a:r>
              <a:rPr lang="en-US" dirty="0"/>
              <a:t> Architecture</a:t>
            </a:r>
          </a:p>
        </p:txBody>
      </p:sp>
      <p:sp>
        <p:nvSpPr>
          <p:cNvPr id="3" name="Content Placeholder 2"/>
          <p:cNvSpPr>
            <a:spLocks noGrp="1"/>
          </p:cNvSpPr>
          <p:nvPr>
            <p:ph idx="1"/>
          </p:nvPr>
        </p:nvSpPr>
        <p:spPr/>
        <p:txBody>
          <a:bodyPr/>
          <a:lstStyle/>
          <a:p>
            <a:r>
              <a:rPr lang="en-US" dirty="0" err="1"/>
              <a:t>Microservice</a:t>
            </a:r>
            <a:r>
              <a:rPr lang="en-US" dirty="0"/>
              <a:t> Architecture is a “particular way of designing software applications as suites of independently deployable services“. </a:t>
            </a:r>
            <a:endParaRPr lang="en-US" dirty="0" smtClean="0"/>
          </a:p>
          <a:p>
            <a:r>
              <a:rPr lang="en-US" dirty="0" smtClean="0"/>
              <a:t>Applying </a:t>
            </a:r>
            <a:r>
              <a:rPr lang="en-US" dirty="0" err="1"/>
              <a:t>microservices</a:t>
            </a:r>
            <a:r>
              <a:rPr lang="en-US" dirty="0"/>
              <a:t> architecture </a:t>
            </a:r>
            <a:r>
              <a:rPr lang="en-US" dirty="0" smtClean="0"/>
              <a:t>means separating </a:t>
            </a:r>
            <a:r>
              <a:rPr lang="en-US" dirty="0"/>
              <a:t>out business functionality into multiple independent modules that are independently responsible for performing specifically described, standalone tasks. </a:t>
            </a:r>
            <a:endParaRPr lang="en-US" dirty="0" smtClean="0"/>
          </a:p>
          <a:p>
            <a:r>
              <a:rPr lang="en-US" dirty="0" smtClean="0"/>
              <a:t>These </a:t>
            </a:r>
            <a:r>
              <a:rPr lang="en-US" dirty="0"/>
              <a:t>modules communicate with each other through simple, globally accessible application programming interfaces (APIs).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25</a:t>
            </a:fld>
            <a:endParaRPr lang="en-US" dirty="0"/>
          </a:p>
        </p:txBody>
      </p:sp>
    </p:spTree>
    <p:extLst>
      <p:ext uri="{BB962C8B-B14F-4D97-AF65-F5344CB8AC3E}">
        <p14:creationId xmlns:p14="http://schemas.microsoft.com/office/powerpoint/2010/main" val="3350552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a:t>
            </a:r>
            <a:r>
              <a:rPr lang="en-US" dirty="0" err="1"/>
              <a:t>Microservices</a:t>
            </a:r>
            <a:r>
              <a:rPr lang="en-US" dirty="0"/>
              <a:t> Architecture</a:t>
            </a:r>
          </a:p>
        </p:txBody>
      </p:sp>
      <p:sp>
        <p:nvSpPr>
          <p:cNvPr id="3" name="Content Placeholder 2"/>
          <p:cNvSpPr>
            <a:spLocks noGrp="1"/>
          </p:cNvSpPr>
          <p:nvPr>
            <p:ph idx="1"/>
          </p:nvPr>
        </p:nvSpPr>
        <p:spPr/>
        <p:txBody>
          <a:bodyPr>
            <a:normAutofit/>
          </a:bodyPr>
          <a:lstStyle/>
          <a:p>
            <a:r>
              <a:rPr lang="en-US" dirty="0" smtClean="0"/>
              <a:t>Offers </a:t>
            </a:r>
            <a:r>
              <a:rPr lang="en-US" dirty="0"/>
              <a:t>high flexibility for changes</a:t>
            </a:r>
            <a:r>
              <a:rPr lang="en-US" dirty="0" smtClean="0"/>
              <a:t>.</a:t>
            </a:r>
            <a:endParaRPr lang="en-US" dirty="0"/>
          </a:p>
          <a:p>
            <a:r>
              <a:rPr lang="en-US" dirty="0" smtClean="0"/>
              <a:t>If </a:t>
            </a:r>
            <a:r>
              <a:rPr lang="en-US" dirty="0"/>
              <a:t>one </a:t>
            </a:r>
            <a:r>
              <a:rPr lang="en-US" dirty="0" err="1"/>
              <a:t>Microservices</a:t>
            </a:r>
            <a:r>
              <a:rPr lang="en-US" dirty="0"/>
              <a:t> is not working properly then it may not affect all other services. </a:t>
            </a:r>
            <a:endParaRPr lang="en-US" dirty="0" smtClean="0"/>
          </a:p>
          <a:p>
            <a:r>
              <a:rPr lang="en-US" dirty="0" smtClean="0"/>
              <a:t>Modification</a:t>
            </a:r>
            <a:r>
              <a:rPr lang="en-US" dirty="0"/>
              <a:t>, Upgrade, Enhancements to new technologies are not so complex as it is in Monolithic architecture</a:t>
            </a:r>
            <a:r>
              <a:rPr lang="en-US" dirty="0" smtClean="0"/>
              <a:t>.</a:t>
            </a:r>
            <a:endParaRPr lang="en-US" dirty="0"/>
          </a:p>
          <a:p>
            <a:r>
              <a:rPr lang="en-US" dirty="0" smtClean="0"/>
              <a:t>If </a:t>
            </a:r>
            <a:r>
              <a:rPr lang="en-US" dirty="0"/>
              <a:t>the number of </a:t>
            </a:r>
            <a:r>
              <a:rPr lang="en-US" dirty="0" err="1"/>
              <a:t>Microservices</a:t>
            </a:r>
            <a:r>
              <a:rPr lang="en-US" dirty="0"/>
              <a:t> increase, the code will never become complex. </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26</a:t>
            </a:fld>
            <a:endParaRPr lang="en-US" dirty="0"/>
          </a:p>
        </p:txBody>
      </p:sp>
    </p:spTree>
    <p:extLst>
      <p:ext uri="{BB962C8B-B14F-4D97-AF65-F5344CB8AC3E}">
        <p14:creationId xmlns:p14="http://schemas.microsoft.com/office/powerpoint/2010/main" val="3303410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a:t>
            </a:r>
            <a:r>
              <a:rPr lang="en-US" dirty="0" err="1"/>
              <a:t>Microservices</a:t>
            </a:r>
            <a:r>
              <a:rPr lang="en-US" dirty="0"/>
              <a:t> Architecture</a:t>
            </a:r>
          </a:p>
        </p:txBody>
      </p:sp>
      <p:sp>
        <p:nvSpPr>
          <p:cNvPr id="3" name="Content Placeholder 2"/>
          <p:cNvSpPr>
            <a:spLocks noGrp="1"/>
          </p:cNvSpPr>
          <p:nvPr>
            <p:ph idx="1"/>
          </p:nvPr>
        </p:nvSpPr>
        <p:spPr/>
        <p:txBody>
          <a:bodyPr>
            <a:normAutofit/>
          </a:bodyPr>
          <a:lstStyle/>
          <a:p>
            <a:r>
              <a:rPr lang="en-US" dirty="0" smtClean="0"/>
              <a:t>Scaling </a:t>
            </a:r>
            <a:r>
              <a:rPr lang="en-US" dirty="0"/>
              <a:t>Service is easy, as </a:t>
            </a:r>
            <a:r>
              <a:rPr lang="en-US" dirty="0" err="1"/>
              <a:t>Microservice</a:t>
            </a:r>
            <a:r>
              <a:rPr lang="en-US" dirty="0"/>
              <a:t> architecture enables each service to be scaled independently. </a:t>
            </a:r>
          </a:p>
          <a:p>
            <a:r>
              <a:rPr lang="en-US" dirty="0" smtClean="0"/>
              <a:t>It </a:t>
            </a:r>
            <a:r>
              <a:rPr lang="en-US" dirty="0"/>
              <a:t>makes continuous deployment possible for complex applications as </a:t>
            </a:r>
            <a:r>
              <a:rPr lang="en-US" dirty="0" smtClean="0"/>
              <a:t>it </a:t>
            </a:r>
            <a:r>
              <a:rPr lang="en-US" dirty="0"/>
              <a:t>offers each </a:t>
            </a:r>
            <a:r>
              <a:rPr lang="en-US" dirty="0" err="1"/>
              <a:t>microservice</a:t>
            </a:r>
            <a:r>
              <a:rPr lang="en-US" dirty="0"/>
              <a:t> to be deployed independently</a:t>
            </a:r>
            <a:r>
              <a:rPr lang="en-US" dirty="0" smtClean="0"/>
              <a:t>.</a:t>
            </a:r>
          </a:p>
          <a:p>
            <a:r>
              <a:rPr lang="en-US" dirty="0" smtClean="0"/>
              <a:t>It </a:t>
            </a:r>
            <a:r>
              <a:rPr lang="en-US" dirty="0"/>
              <a:t>provides a choice of adopting new technologies in between the development instead of making choices at the start of the project</a:t>
            </a:r>
            <a:r>
              <a:rPr lang="en-US" dirty="0" smtClean="0"/>
              <a:t>.</a:t>
            </a:r>
            <a:endParaRPr lang="en-US" dirty="0"/>
          </a:p>
          <a:p>
            <a:r>
              <a:rPr lang="en-US" dirty="0" smtClean="0"/>
              <a:t>The </a:t>
            </a:r>
            <a:r>
              <a:rPr lang="en-US" dirty="0"/>
              <a:t>possibility to replace small parts of the system easily, in case if any part is unreliable or client demands it to replace</a:t>
            </a:r>
            <a:r>
              <a:rPr lang="en-US" dirty="0" smtClean="0"/>
              <a:t>.</a:t>
            </a:r>
          </a:p>
          <a:p>
            <a:r>
              <a:rPr lang="en-US" dirty="0" smtClean="0"/>
              <a:t>Easy </a:t>
            </a:r>
            <a:r>
              <a:rPr lang="en-US" dirty="0"/>
              <a:t>to integrate with new systems and external sources via an API.</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27</a:t>
            </a:fld>
            <a:endParaRPr lang="en-US" dirty="0"/>
          </a:p>
        </p:txBody>
      </p:sp>
    </p:spTree>
    <p:extLst>
      <p:ext uri="{BB962C8B-B14F-4D97-AF65-F5344CB8AC3E}">
        <p14:creationId xmlns:p14="http://schemas.microsoft.com/office/powerpoint/2010/main" val="575787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Container Tools</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28</a:t>
            </a:fld>
            <a:endParaRPr lang="en-US" dirty="0"/>
          </a:p>
        </p:txBody>
      </p:sp>
      <p:pic>
        <p:nvPicPr>
          <p:cNvPr id="5" name="Picture 2" descr="A practical introduction to Docker containers | Red Hat Develop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6358" y="1385666"/>
            <a:ext cx="2615058" cy="21628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odman vs Docker: What are the differenc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24" t="25071" r="56418" b="25627"/>
          <a:stretch/>
        </p:blipFill>
        <p:spPr bwMode="auto">
          <a:xfrm>
            <a:off x="7187894" y="1382191"/>
            <a:ext cx="3144826" cy="216634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627632" y="4101733"/>
            <a:ext cx="3227832" cy="2070467"/>
            <a:chOff x="2962656" y="3233053"/>
            <a:chExt cx="3392218" cy="2189339"/>
          </a:xfrm>
        </p:grpSpPr>
        <p:pic>
          <p:nvPicPr>
            <p:cNvPr id="1032" name="Picture 8" descr="Buildah logo"/>
            <p:cNvPicPr>
              <a:picLocks noChangeAspect="1" noChangeArrowheads="1"/>
            </p:cNvPicPr>
            <p:nvPr/>
          </p:nvPicPr>
          <p:blipFill rotWithShape="1">
            <a:blip r:embed="rId4">
              <a:extLst>
                <a:ext uri="{28A0092B-C50C-407E-A947-70E740481C1C}">
                  <a14:useLocalDpi xmlns:a14="http://schemas.microsoft.com/office/drawing/2010/main" val="0"/>
                </a:ext>
              </a:extLst>
            </a:blip>
            <a:srcRect l="29198"/>
            <a:stretch/>
          </p:blipFill>
          <p:spPr bwMode="auto">
            <a:xfrm>
              <a:off x="2962656" y="4243133"/>
              <a:ext cx="3392218" cy="11792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Buildah logo"/>
            <p:cNvPicPr>
              <a:picLocks noChangeAspect="1" noChangeArrowheads="1"/>
            </p:cNvPicPr>
            <p:nvPr/>
          </p:nvPicPr>
          <p:blipFill rotWithShape="1">
            <a:blip r:embed="rId4">
              <a:extLst>
                <a:ext uri="{28A0092B-C50C-407E-A947-70E740481C1C}">
                  <a14:useLocalDpi xmlns:a14="http://schemas.microsoft.com/office/drawing/2010/main" val="0"/>
                </a:ext>
              </a:extLst>
            </a:blip>
            <a:srcRect r="73983"/>
            <a:stretch/>
          </p:blipFill>
          <p:spPr bwMode="auto">
            <a:xfrm>
              <a:off x="3928999" y="3233053"/>
              <a:ext cx="1246505" cy="11792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7296911" y="4101733"/>
            <a:ext cx="3374137" cy="1978703"/>
            <a:chOff x="5879591" y="4028905"/>
            <a:chExt cx="3374137" cy="1978703"/>
          </a:xfrm>
        </p:grpSpPr>
        <p:pic>
          <p:nvPicPr>
            <p:cNvPr id="1034" name="Picture 10" descr="kaniko logo"/>
            <p:cNvPicPr>
              <a:picLocks noChangeAspect="1" noChangeArrowheads="1"/>
            </p:cNvPicPr>
            <p:nvPr/>
          </p:nvPicPr>
          <p:blipFill rotWithShape="1">
            <a:blip r:embed="rId5">
              <a:extLst>
                <a:ext uri="{28A0092B-C50C-407E-A947-70E740481C1C}">
                  <a14:useLocalDpi xmlns:a14="http://schemas.microsoft.com/office/drawing/2010/main" val="0"/>
                </a:ext>
              </a:extLst>
            </a:blip>
            <a:srcRect l="32134" t="16515" r="7604" b="19204"/>
            <a:stretch/>
          </p:blipFill>
          <p:spPr bwMode="auto">
            <a:xfrm>
              <a:off x="5879591" y="4852892"/>
              <a:ext cx="3374137" cy="11547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kaniko logo"/>
            <p:cNvPicPr>
              <a:picLocks noChangeAspect="1" noChangeArrowheads="1"/>
            </p:cNvPicPr>
            <p:nvPr/>
          </p:nvPicPr>
          <p:blipFill rotWithShape="1">
            <a:blip r:embed="rId5">
              <a:extLst>
                <a:ext uri="{28A0092B-C50C-407E-A947-70E740481C1C}">
                  <a14:useLocalDpi xmlns:a14="http://schemas.microsoft.com/office/drawing/2010/main" val="0"/>
                </a:ext>
              </a:extLst>
            </a:blip>
            <a:srcRect l="9454" t="16515" r="70447" b="19204"/>
            <a:stretch/>
          </p:blipFill>
          <p:spPr bwMode="auto">
            <a:xfrm>
              <a:off x="6798182" y="4028905"/>
              <a:ext cx="1001956" cy="102806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67532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we need Docker?</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t>29</a:t>
            </a:fld>
            <a:endParaRPr lang="en-US"/>
          </a:p>
        </p:txBody>
      </p:sp>
    </p:spTree>
    <p:extLst>
      <p:ext uri="{BB962C8B-B14F-4D97-AF65-F5344CB8AC3E}">
        <p14:creationId xmlns:p14="http://schemas.microsoft.com/office/powerpoint/2010/main" val="1164423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2D33E5-1FC3-7B48-856F-A26906F5CA39}"/>
              </a:ext>
            </a:extLst>
          </p:cNvPr>
          <p:cNvSpPr txBox="1"/>
          <p:nvPr/>
        </p:nvSpPr>
        <p:spPr>
          <a:xfrm>
            <a:off x="818783" y="1464730"/>
            <a:ext cx="10843051" cy="605230"/>
          </a:xfrm>
          <a:prstGeom prst="rect">
            <a:avLst/>
          </a:prstGeom>
          <a:noFill/>
        </p:spPr>
        <p:txBody>
          <a:bodyPr wrap="square" rtlCol="0">
            <a:spAutoFit/>
          </a:bodyPr>
          <a:lstStyle/>
          <a:p>
            <a:pPr algn="l"/>
            <a:r>
              <a:rPr lang="en-US" sz="3333" dirty="0">
                <a:latin typeface="Aller" panose="02000503030000020004" pitchFamily="2" charset="0"/>
                <a:ea typeface="Amazon Ember" panose="020B0603020204020204" pitchFamily="34" charset="0"/>
                <a:cs typeface="Amazon Ember" panose="020B0603020204020204" pitchFamily="34" charset="0"/>
              </a:rPr>
              <a:t>Applications aren’t just code, they have dependencies</a:t>
            </a:r>
          </a:p>
        </p:txBody>
      </p:sp>
      <p:grpSp>
        <p:nvGrpSpPr>
          <p:cNvPr id="14" name="Group 13">
            <a:extLst>
              <a:ext uri="{FF2B5EF4-FFF2-40B4-BE49-F238E27FC236}">
                <a16:creationId xmlns:a16="http://schemas.microsoft.com/office/drawing/2014/main" id="{ACA51543-C99D-6F4C-B77A-7F39B8621397}"/>
              </a:ext>
            </a:extLst>
          </p:cNvPr>
          <p:cNvGrpSpPr/>
          <p:nvPr/>
        </p:nvGrpSpPr>
        <p:grpSpPr>
          <a:xfrm>
            <a:off x="1519511" y="2701887"/>
            <a:ext cx="1203179" cy="1469679"/>
            <a:chOff x="2449311" y="3145756"/>
            <a:chExt cx="1443815" cy="1763614"/>
          </a:xfrm>
        </p:grpSpPr>
        <p:pic>
          <p:nvPicPr>
            <p:cNvPr id="12" name="Graphic 11">
              <a:extLst>
                <a:ext uri="{FF2B5EF4-FFF2-40B4-BE49-F238E27FC236}">
                  <a16:creationId xmlns:a16="http://schemas.microsoft.com/office/drawing/2014/main" id="{264E9544-7DE3-0C49-8C51-667A8891A5FE}"/>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449311" y="3145756"/>
              <a:ext cx="1443815" cy="1443815"/>
            </a:xfrm>
            <a:prstGeom prst="rect">
              <a:avLst/>
            </a:prstGeom>
          </p:spPr>
        </p:pic>
        <p:sp>
          <p:nvSpPr>
            <p:cNvPr id="13" name="TextBox 12">
              <a:extLst>
                <a:ext uri="{FF2B5EF4-FFF2-40B4-BE49-F238E27FC236}">
                  <a16:creationId xmlns:a16="http://schemas.microsoft.com/office/drawing/2014/main" id="{F827D228-87AE-1C46-A506-D3EADA26E5C2}"/>
                </a:ext>
              </a:extLst>
            </p:cNvPr>
            <p:cNvSpPr txBox="1"/>
            <p:nvPr/>
          </p:nvSpPr>
          <p:spPr>
            <a:xfrm>
              <a:off x="2627519" y="4490717"/>
              <a:ext cx="1087395" cy="418653"/>
            </a:xfrm>
            <a:prstGeom prst="rect">
              <a:avLst/>
            </a:prstGeom>
            <a:noFill/>
          </p:spPr>
          <p:txBody>
            <a:bodyPr wrap="square" rtlCol="0">
              <a:spAutoFit/>
            </a:bodyPr>
            <a:lstStyle/>
            <a:p>
              <a:pPr algn="ctr"/>
              <a:r>
                <a:rPr lang="en-US" sz="1667" dirty="0">
                  <a:latin typeface="Aller" panose="02000503030000020004" pitchFamily="2" charset="0"/>
                  <a:ea typeface="Amazon Ember" panose="020B0603020204020204" pitchFamily="34" charset="0"/>
                  <a:cs typeface="Amazon Ember" panose="020B0603020204020204" pitchFamily="34" charset="0"/>
                </a:rPr>
                <a:t>Code</a:t>
              </a:r>
            </a:p>
          </p:txBody>
        </p:sp>
      </p:grpSp>
      <p:grpSp>
        <p:nvGrpSpPr>
          <p:cNvPr id="26" name="Group 25">
            <a:extLst>
              <a:ext uri="{FF2B5EF4-FFF2-40B4-BE49-F238E27FC236}">
                <a16:creationId xmlns:a16="http://schemas.microsoft.com/office/drawing/2014/main" id="{DD17A6AF-6A24-D144-8AF1-8A3AFB67833F}"/>
              </a:ext>
            </a:extLst>
          </p:cNvPr>
          <p:cNvGrpSpPr/>
          <p:nvPr/>
        </p:nvGrpSpPr>
        <p:grpSpPr>
          <a:xfrm>
            <a:off x="6240309" y="3110538"/>
            <a:ext cx="1812616" cy="865888"/>
            <a:chOff x="7197636" y="3961138"/>
            <a:chExt cx="2175139" cy="1039065"/>
          </a:xfrm>
        </p:grpSpPr>
        <p:pic>
          <p:nvPicPr>
            <p:cNvPr id="21" name="Picture 20">
              <a:extLst>
                <a:ext uri="{FF2B5EF4-FFF2-40B4-BE49-F238E27FC236}">
                  <a16:creationId xmlns:a16="http://schemas.microsoft.com/office/drawing/2014/main" id="{9232361B-9F98-C549-B5A4-4BE8BFEC64F4}"/>
                </a:ext>
              </a:extLst>
            </p:cNvPr>
            <p:cNvPicPr>
              <a:picLocks noChangeAspect="1"/>
            </p:cNvPicPr>
            <p:nvPr/>
          </p:nvPicPr>
          <p:blipFill>
            <a:blip r:embed="rId4"/>
            <a:stretch>
              <a:fillRect/>
            </a:stretch>
          </p:blipFill>
          <p:spPr>
            <a:xfrm>
              <a:off x="7488195" y="3961138"/>
              <a:ext cx="1594022" cy="510905"/>
            </a:xfrm>
            <a:prstGeom prst="rect">
              <a:avLst/>
            </a:prstGeom>
          </p:spPr>
        </p:pic>
        <p:sp>
          <p:nvSpPr>
            <p:cNvPr id="22" name="TextBox 21">
              <a:extLst>
                <a:ext uri="{FF2B5EF4-FFF2-40B4-BE49-F238E27FC236}">
                  <a16:creationId xmlns:a16="http://schemas.microsoft.com/office/drawing/2014/main" id="{32E69922-E93E-574F-9D84-90625EF5310B}"/>
                </a:ext>
              </a:extLst>
            </p:cNvPr>
            <p:cNvSpPr txBox="1"/>
            <p:nvPr/>
          </p:nvSpPr>
          <p:spPr>
            <a:xfrm>
              <a:off x="7197636" y="4581550"/>
              <a:ext cx="2175139" cy="418653"/>
            </a:xfrm>
            <a:prstGeom prst="rect">
              <a:avLst/>
            </a:prstGeom>
            <a:noFill/>
          </p:spPr>
          <p:txBody>
            <a:bodyPr wrap="square" rtlCol="0">
              <a:spAutoFit/>
            </a:bodyPr>
            <a:lstStyle/>
            <a:p>
              <a:pPr algn="ctr"/>
              <a:r>
                <a:rPr lang="en-US" sz="1667" dirty="0">
                  <a:latin typeface="Aller" panose="02000503030000020004" pitchFamily="2" charset="0"/>
                  <a:ea typeface="Amazon Ember" panose="020B0603020204020204" pitchFamily="34" charset="0"/>
                  <a:cs typeface="Amazon Ember" panose="020B0603020204020204" pitchFamily="34" charset="0"/>
                </a:rPr>
                <a:t>Code packages</a:t>
              </a:r>
            </a:p>
          </p:txBody>
        </p:sp>
      </p:grpSp>
      <p:grpSp>
        <p:nvGrpSpPr>
          <p:cNvPr id="27" name="Group 26">
            <a:extLst>
              <a:ext uri="{FF2B5EF4-FFF2-40B4-BE49-F238E27FC236}">
                <a16:creationId xmlns:a16="http://schemas.microsoft.com/office/drawing/2014/main" id="{7BBCECC8-665B-374E-B9B3-149EADB71D30}"/>
              </a:ext>
            </a:extLst>
          </p:cNvPr>
          <p:cNvGrpSpPr/>
          <p:nvPr/>
        </p:nvGrpSpPr>
        <p:grpSpPr>
          <a:xfrm>
            <a:off x="8628990" y="2701886"/>
            <a:ext cx="1812616" cy="1508636"/>
            <a:chOff x="4305808" y="5665466"/>
            <a:chExt cx="2175139" cy="1810363"/>
          </a:xfrm>
        </p:grpSpPr>
        <p:pic>
          <p:nvPicPr>
            <p:cNvPr id="24" name="Graphic 23">
              <a:extLst>
                <a:ext uri="{FF2B5EF4-FFF2-40B4-BE49-F238E27FC236}">
                  <a16:creationId xmlns:a16="http://schemas.microsoft.com/office/drawing/2014/main" id="{533EFFFB-4E43-6447-8D82-470D12CA329D}"/>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855173" y="5665466"/>
              <a:ext cx="1076411" cy="1076411"/>
            </a:xfrm>
            <a:prstGeom prst="rect">
              <a:avLst/>
            </a:prstGeom>
          </p:spPr>
        </p:pic>
        <p:sp>
          <p:nvSpPr>
            <p:cNvPr id="25" name="TextBox 24">
              <a:extLst>
                <a:ext uri="{FF2B5EF4-FFF2-40B4-BE49-F238E27FC236}">
                  <a16:creationId xmlns:a16="http://schemas.microsoft.com/office/drawing/2014/main" id="{400392C8-E117-A341-A951-2BF2FE8B5A27}"/>
                </a:ext>
              </a:extLst>
            </p:cNvPr>
            <p:cNvSpPr txBox="1"/>
            <p:nvPr/>
          </p:nvSpPr>
          <p:spPr>
            <a:xfrm>
              <a:off x="4305808" y="6749323"/>
              <a:ext cx="2175139" cy="726506"/>
            </a:xfrm>
            <a:prstGeom prst="rect">
              <a:avLst/>
            </a:prstGeom>
            <a:noFill/>
          </p:spPr>
          <p:txBody>
            <a:bodyPr wrap="square" rtlCol="0">
              <a:spAutoFit/>
            </a:bodyPr>
            <a:lstStyle/>
            <a:p>
              <a:pPr algn="ctr"/>
              <a:r>
                <a:rPr lang="en-US" sz="1667" dirty="0">
                  <a:latin typeface="Aller" panose="02000503030000020004" pitchFamily="2" charset="0"/>
                  <a:ea typeface="Amazon Ember" panose="020B0603020204020204" pitchFamily="34" charset="0"/>
                  <a:cs typeface="Amazon Ember" panose="020B0603020204020204" pitchFamily="34" charset="0"/>
                </a:rPr>
                <a:t>Operating system packages</a:t>
              </a:r>
            </a:p>
          </p:txBody>
        </p:sp>
      </p:grpSp>
      <p:grpSp>
        <p:nvGrpSpPr>
          <p:cNvPr id="6" name="Group 5">
            <a:extLst>
              <a:ext uri="{FF2B5EF4-FFF2-40B4-BE49-F238E27FC236}">
                <a16:creationId xmlns:a16="http://schemas.microsoft.com/office/drawing/2014/main" id="{11052F87-DBE5-A044-BABC-F71DE4BE41A5}"/>
              </a:ext>
            </a:extLst>
          </p:cNvPr>
          <p:cNvGrpSpPr/>
          <p:nvPr/>
        </p:nvGrpSpPr>
        <p:grpSpPr>
          <a:xfrm>
            <a:off x="3475484" y="2712301"/>
            <a:ext cx="1838068" cy="1523817"/>
            <a:chOff x="4170581" y="3254760"/>
            <a:chExt cx="2205682" cy="1828580"/>
          </a:xfrm>
        </p:grpSpPr>
        <p:pic>
          <p:nvPicPr>
            <p:cNvPr id="5" name="Picture 4">
              <a:extLst>
                <a:ext uri="{FF2B5EF4-FFF2-40B4-BE49-F238E27FC236}">
                  <a16:creationId xmlns:a16="http://schemas.microsoft.com/office/drawing/2014/main" id="{1FD2D290-4436-3840-981A-C76232E038DA}"/>
                </a:ext>
              </a:extLst>
            </p:cNvPr>
            <p:cNvPicPr>
              <a:picLocks noChangeAspect="1"/>
            </p:cNvPicPr>
            <p:nvPr/>
          </p:nvPicPr>
          <p:blipFill>
            <a:blip r:embed="rId7"/>
            <a:stretch>
              <a:fillRect/>
            </a:stretch>
          </p:blipFill>
          <p:spPr>
            <a:xfrm>
              <a:off x="4170581" y="3254760"/>
              <a:ext cx="2175139" cy="1332465"/>
            </a:xfrm>
            <a:prstGeom prst="rect">
              <a:avLst/>
            </a:prstGeom>
          </p:spPr>
        </p:pic>
        <p:sp>
          <p:nvSpPr>
            <p:cNvPr id="23" name="TextBox 22">
              <a:extLst>
                <a:ext uri="{FF2B5EF4-FFF2-40B4-BE49-F238E27FC236}">
                  <a16:creationId xmlns:a16="http://schemas.microsoft.com/office/drawing/2014/main" id="{472225B7-BB4C-F14D-B392-8EAEEC74F6A0}"/>
                </a:ext>
              </a:extLst>
            </p:cNvPr>
            <p:cNvSpPr txBox="1"/>
            <p:nvPr/>
          </p:nvSpPr>
          <p:spPr>
            <a:xfrm>
              <a:off x="4201123" y="4664686"/>
              <a:ext cx="2175140" cy="418654"/>
            </a:xfrm>
            <a:prstGeom prst="rect">
              <a:avLst/>
            </a:prstGeom>
            <a:noFill/>
          </p:spPr>
          <p:txBody>
            <a:bodyPr wrap="square" rtlCol="0">
              <a:spAutoFit/>
            </a:bodyPr>
            <a:lstStyle/>
            <a:p>
              <a:pPr algn="ctr"/>
              <a:r>
                <a:rPr lang="en-US" sz="1667" dirty="0">
                  <a:latin typeface="Aller" panose="02000503030000020004" pitchFamily="2" charset="0"/>
                  <a:ea typeface="Amazon Ember" panose="020B0603020204020204" pitchFamily="34" charset="0"/>
                  <a:cs typeface="Amazon Ember" panose="020B0603020204020204" pitchFamily="34" charset="0"/>
                </a:rPr>
                <a:t>Runtime</a:t>
              </a:r>
            </a:p>
          </p:txBody>
        </p:sp>
      </p:grpSp>
    </p:spTree>
    <p:extLst>
      <p:ext uri="{BB962C8B-B14F-4D97-AF65-F5344CB8AC3E}">
        <p14:creationId xmlns:p14="http://schemas.microsoft.com/office/powerpoint/2010/main" val="3739769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Problems before Docker</a:t>
            </a:r>
            <a:endParaRPr lang="en-US" dirty="0"/>
          </a:p>
        </p:txBody>
      </p:sp>
      <p:pic>
        <p:nvPicPr>
          <p:cNvPr id="8" name="Content Placeholder 7"/>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59958" y="4049248"/>
            <a:ext cx="2027060" cy="1572006"/>
          </a:xfrm>
        </p:spPr>
      </p:pic>
      <p:sp>
        <p:nvSpPr>
          <p:cNvPr id="4" name="Slide Number Placeholder 3"/>
          <p:cNvSpPr>
            <a:spLocks noGrp="1"/>
          </p:cNvSpPr>
          <p:nvPr>
            <p:ph type="sldNum" sz="quarter" idx="12"/>
          </p:nvPr>
        </p:nvSpPr>
        <p:spPr/>
        <p:txBody>
          <a:bodyPr/>
          <a:lstStyle/>
          <a:p>
            <a:fld id="{B8DACC02-A2BD-4578-8E03-6D891060A695}" type="slidenum">
              <a:rPr lang="en-US" smtClean="0"/>
              <a:t>30</a:t>
            </a:fld>
            <a:endParaRPr lang="en-US"/>
          </a:p>
        </p:txBody>
      </p:sp>
      <p:pic>
        <p:nvPicPr>
          <p:cNvPr id="3074" name="Picture 2" descr="Computer Frustration Funny Illustrations, Royalty-Free Vector Graphics &amp;  Clip Art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64" y="3517531"/>
            <a:ext cx="2635440" cy="263544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nvSpPr>
        <p:spPr>
          <a:xfrm>
            <a:off x="1618488" y="2615184"/>
            <a:ext cx="2642616" cy="1164741"/>
          </a:xfrm>
          <a:prstGeom prst="cloudCallout">
            <a:avLst>
              <a:gd name="adj1" fmla="val -46093"/>
              <a:gd name="adj2" fmla="val 73491"/>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dirty="0" smtClean="0">
                <a:latin typeface="Candara" panose="020E0502030303020204" pitchFamily="34" charset="0"/>
              </a:rPr>
              <a:t>Code works on my machine</a:t>
            </a:r>
            <a:endParaRPr lang="en-US" dirty="0">
              <a:latin typeface="Candara" panose="020E0502030303020204" pitchFamily="34" charset="0"/>
            </a:endParaRPr>
          </a:p>
        </p:txBody>
      </p:sp>
      <p:sp>
        <p:nvSpPr>
          <p:cNvPr id="11" name="Cloud Callout 10"/>
          <p:cNvSpPr/>
          <p:nvPr/>
        </p:nvSpPr>
        <p:spPr>
          <a:xfrm>
            <a:off x="5081016" y="2493264"/>
            <a:ext cx="2642616" cy="1164741"/>
          </a:xfrm>
          <a:prstGeom prst="cloudCallout">
            <a:avLst>
              <a:gd name="adj1" fmla="val 13077"/>
              <a:gd name="adj2" fmla="val 90762"/>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dirty="0" smtClean="0">
                <a:latin typeface="Candara" panose="020E0502030303020204" pitchFamily="34" charset="0"/>
              </a:rPr>
              <a:t>There is some problem with the code</a:t>
            </a:r>
            <a:endParaRPr lang="en-US" dirty="0">
              <a:latin typeface="Candara" panose="020E0502030303020204" pitchFamily="34" charset="0"/>
            </a:endParaRPr>
          </a:p>
        </p:txBody>
      </p:sp>
      <p:sp>
        <p:nvSpPr>
          <p:cNvPr id="9" name="Rectangle 8"/>
          <p:cNvSpPr/>
          <p:nvPr/>
        </p:nvSpPr>
        <p:spPr>
          <a:xfrm>
            <a:off x="4447032" y="2276856"/>
            <a:ext cx="448056" cy="4152011"/>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261872" y="6049450"/>
            <a:ext cx="1677924" cy="400110"/>
          </a:xfrm>
          <a:prstGeom prst="rect">
            <a:avLst/>
          </a:prstGeom>
          <a:noFill/>
        </p:spPr>
        <p:txBody>
          <a:bodyPr wrap="square" rtlCol="0">
            <a:spAutoFit/>
          </a:bodyPr>
          <a:lstStyle/>
          <a:p>
            <a:pPr algn="ctr"/>
            <a:r>
              <a:rPr lang="en-US" sz="2000" dirty="0" smtClean="0">
                <a:latin typeface="Candara" panose="020E0502030303020204" pitchFamily="34" charset="0"/>
              </a:rPr>
              <a:t>Development</a:t>
            </a:r>
            <a:endParaRPr lang="en-US" sz="2000" dirty="0">
              <a:latin typeface="Candara" panose="020E0502030303020204" pitchFamily="34" charset="0"/>
            </a:endParaRPr>
          </a:p>
        </p:txBody>
      </p:sp>
      <p:sp>
        <p:nvSpPr>
          <p:cNvPr id="14" name="TextBox 13"/>
          <p:cNvSpPr txBox="1"/>
          <p:nvPr/>
        </p:nvSpPr>
        <p:spPr>
          <a:xfrm>
            <a:off x="6402324" y="6049450"/>
            <a:ext cx="1677924" cy="400110"/>
          </a:xfrm>
          <a:prstGeom prst="rect">
            <a:avLst/>
          </a:prstGeom>
          <a:noFill/>
        </p:spPr>
        <p:txBody>
          <a:bodyPr wrap="square" rtlCol="0">
            <a:spAutoFit/>
          </a:bodyPr>
          <a:lstStyle/>
          <a:p>
            <a:pPr algn="ctr"/>
            <a:r>
              <a:rPr lang="en-US" sz="2000" dirty="0" smtClean="0">
                <a:latin typeface="Candara" panose="020E0502030303020204" pitchFamily="34" charset="0"/>
              </a:rPr>
              <a:t>Production</a:t>
            </a:r>
            <a:endParaRPr lang="en-US" sz="2000" dirty="0">
              <a:latin typeface="Candara" panose="020E0502030303020204" pitchFamily="34" charset="0"/>
            </a:endParaRPr>
          </a:p>
        </p:txBody>
      </p:sp>
      <p:sp>
        <p:nvSpPr>
          <p:cNvPr id="15" name="TextBox 14"/>
          <p:cNvSpPr txBox="1"/>
          <p:nvPr/>
        </p:nvSpPr>
        <p:spPr>
          <a:xfrm>
            <a:off x="347526" y="1311077"/>
            <a:ext cx="10140642" cy="769441"/>
          </a:xfrm>
          <a:prstGeom prst="rect">
            <a:avLst/>
          </a:prstGeom>
          <a:noFill/>
        </p:spPr>
        <p:txBody>
          <a:bodyPr wrap="square" rtlCol="0">
            <a:spAutoFit/>
          </a:bodyPr>
          <a:lstStyle/>
          <a:p>
            <a:r>
              <a:rPr lang="en-US" sz="2200" dirty="0" smtClean="0">
                <a:latin typeface="Candara" panose="020E0502030303020204" pitchFamily="34" charset="0"/>
              </a:rPr>
              <a:t>An application works in developer’s machine but not in testing or production</a:t>
            </a:r>
          </a:p>
          <a:p>
            <a:r>
              <a:rPr lang="en-US" sz="2200" dirty="0" smtClean="0">
                <a:latin typeface="Candara" panose="020E0502030303020204" pitchFamily="34" charset="0"/>
              </a:rPr>
              <a:t>This is due to difference in computing environment between Dev, Test, and Prod</a:t>
            </a:r>
            <a:endParaRPr lang="en-US" sz="2200" dirty="0">
              <a:latin typeface="Candara" panose="020E0502030303020204" pitchFamily="34" charset="0"/>
            </a:endParaRPr>
          </a:p>
        </p:txBody>
      </p:sp>
    </p:spTree>
    <p:extLst>
      <p:ext uri="{BB962C8B-B14F-4D97-AF65-F5344CB8AC3E}">
        <p14:creationId xmlns:p14="http://schemas.microsoft.com/office/powerpoint/2010/main" val="281503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Problems before Docker</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t>31</a:t>
            </a:fld>
            <a:endParaRPr lang="en-US"/>
          </a:p>
        </p:txBody>
      </p:sp>
      <p:sp>
        <p:nvSpPr>
          <p:cNvPr id="15" name="TextBox 14"/>
          <p:cNvSpPr txBox="1"/>
          <p:nvPr/>
        </p:nvSpPr>
        <p:spPr>
          <a:xfrm>
            <a:off x="347526" y="1311077"/>
            <a:ext cx="11475666" cy="769441"/>
          </a:xfrm>
          <a:prstGeom prst="rect">
            <a:avLst/>
          </a:prstGeom>
          <a:noFill/>
        </p:spPr>
        <p:txBody>
          <a:bodyPr wrap="square" rtlCol="0">
            <a:spAutoFit/>
          </a:bodyPr>
          <a:lstStyle/>
          <a:p>
            <a:r>
              <a:rPr lang="en-US" sz="2200" dirty="0" smtClean="0">
                <a:latin typeface="Candara" panose="020E0502030303020204" pitchFamily="34" charset="0"/>
              </a:rPr>
              <a:t>The idea behind </a:t>
            </a:r>
            <a:r>
              <a:rPr lang="en-US" sz="2200" dirty="0" err="1" smtClean="0">
                <a:latin typeface="Candara" panose="020E0502030303020204" pitchFamily="34" charset="0"/>
              </a:rPr>
              <a:t>microservices</a:t>
            </a:r>
            <a:r>
              <a:rPr lang="en-US" sz="2200" dirty="0" smtClean="0">
                <a:latin typeface="Candara" panose="020E0502030303020204" pitchFamily="34" charset="0"/>
              </a:rPr>
              <a:t> is that some types of applications becomes easier to build and maintain when they are broken into smaller, </a:t>
            </a:r>
            <a:r>
              <a:rPr lang="en-US" sz="2200" dirty="0" err="1" smtClean="0">
                <a:latin typeface="Candara" panose="020E0502030303020204" pitchFamily="34" charset="0"/>
              </a:rPr>
              <a:t>composable</a:t>
            </a:r>
            <a:r>
              <a:rPr lang="en-US" sz="2200" dirty="0" smtClean="0">
                <a:latin typeface="Candara" panose="020E0502030303020204" pitchFamily="34" charset="0"/>
              </a:rPr>
              <a:t> pieces that work together</a:t>
            </a:r>
            <a:endParaRPr lang="en-US" sz="2200" dirty="0">
              <a:latin typeface="Candara" panose="020E0502030303020204" pitchFamily="34" charset="0"/>
            </a:endParaRPr>
          </a:p>
        </p:txBody>
      </p:sp>
      <p:sp>
        <p:nvSpPr>
          <p:cNvPr id="3" name="Rectangle 2"/>
          <p:cNvSpPr/>
          <p:nvPr/>
        </p:nvSpPr>
        <p:spPr>
          <a:xfrm>
            <a:off x="1078992" y="3392424"/>
            <a:ext cx="1655064" cy="1051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Candara" panose="020E0502030303020204" pitchFamily="34" charset="0"/>
              </a:rPr>
              <a:t>Online Shopping Service</a:t>
            </a:r>
            <a:endParaRPr lang="en-US" sz="2000" dirty="0">
              <a:latin typeface="Candara" panose="020E0502030303020204" pitchFamily="34" charset="0"/>
            </a:endParaRPr>
          </a:p>
        </p:txBody>
      </p:sp>
      <p:sp>
        <p:nvSpPr>
          <p:cNvPr id="6" name="Cube 5"/>
          <p:cNvSpPr/>
          <p:nvPr/>
        </p:nvSpPr>
        <p:spPr>
          <a:xfrm>
            <a:off x="4224528" y="2350008"/>
            <a:ext cx="1124712" cy="795528"/>
          </a:xfrm>
          <a:prstGeom prst="cub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latin typeface="Candara" panose="020E0502030303020204" pitchFamily="34" charset="0"/>
              </a:rPr>
              <a:t>Account Service</a:t>
            </a:r>
            <a:endParaRPr lang="en-US" sz="1600" dirty="0">
              <a:latin typeface="Candara" panose="020E0502030303020204" pitchFamily="34" charset="0"/>
            </a:endParaRPr>
          </a:p>
        </p:txBody>
      </p:sp>
      <p:sp>
        <p:nvSpPr>
          <p:cNvPr id="16" name="Cube 15"/>
          <p:cNvSpPr/>
          <p:nvPr/>
        </p:nvSpPr>
        <p:spPr>
          <a:xfrm>
            <a:off x="4224528" y="3308288"/>
            <a:ext cx="1124712" cy="795528"/>
          </a:xfrm>
          <a:prstGeom prst="cub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latin typeface="Candara" panose="020E0502030303020204" pitchFamily="34" charset="0"/>
              </a:rPr>
              <a:t>Product catalog</a:t>
            </a:r>
            <a:endParaRPr lang="en-US" sz="1600" dirty="0">
              <a:latin typeface="Candara" panose="020E0502030303020204" pitchFamily="34" charset="0"/>
            </a:endParaRPr>
          </a:p>
        </p:txBody>
      </p:sp>
      <p:sp>
        <p:nvSpPr>
          <p:cNvPr id="17" name="Cube 16"/>
          <p:cNvSpPr/>
          <p:nvPr/>
        </p:nvSpPr>
        <p:spPr>
          <a:xfrm>
            <a:off x="4224528" y="4663440"/>
            <a:ext cx="1124712" cy="795528"/>
          </a:xfrm>
          <a:prstGeom prst="cub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latin typeface="Candara" panose="020E0502030303020204" pitchFamily="34" charset="0"/>
              </a:rPr>
              <a:t>Cart Service</a:t>
            </a:r>
            <a:endParaRPr lang="en-US" sz="1600" dirty="0">
              <a:latin typeface="Candara" panose="020E0502030303020204" pitchFamily="34" charset="0"/>
            </a:endParaRPr>
          </a:p>
        </p:txBody>
      </p:sp>
      <p:sp>
        <p:nvSpPr>
          <p:cNvPr id="18" name="Cube 17"/>
          <p:cNvSpPr/>
          <p:nvPr/>
        </p:nvSpPr>
        <p:spPr>
          <a:xfrm>
            <a:off x="4224528" y="5621720"/>
            <a:ext cx="1124712" cy="795528"/>
          </a:xfrm>
          <a:prstGeom prst="cub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latin typeface="Candara" panose="020E0502030303020204" pitchFamily="34" charset="0"/>
              </a:rPr>
              <a:t>Order Service</a:t>
            </a:r>
            <a:endParaRPr lang="en-US" sz="1600" dirty="0">
              <a:latin typeface="Candara" panose="020E0502030303020204" pitchFamily="34" charset="0"/>
            </a:endParaRPr>
          </a:p>
        </p:txBody>
      </p:sp>
      <p:sp>
        <p:nvSpPr>
          <p:cNvPr id="12" name="Rectangle 11"/>
          <p:cNvSpPr/>
          <p:nvPr/>
        </p:nvSpPr>
        <p:spPr>
          <a:xfrm>
            <a:off x="6117336" y="2410939"/>
            <a:ext cx="1380744" cy="475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ndara" panose="020E0502030303020204" pitchFamily="34" charset="0"/>
              </a:rPr>
              <a:t>Account DB</a:t>
            </a:r>
            <a:endParaRPr lang="en-US" dirty="0">
              <a:latin typeface="Candara" panose="020E0502030303020204" pitchFamily="34" charset="0"/>
            </a:endParaRPr>
          </a:p>
        </p:txBody>
      </p:sp>
      <p:sp>
        <p:nvSpPr>
          <p:cNvPr id="19" name="Rectangle 18"/>
          <p:cNvSpPr/>
          <p:nvPr/>
        </p:nvSpPr>
        <p:spPr>
          <a:xfrm>
            <a:off x="6117336" y="3374136"/>
            <a:ext cx="1380744" cy="475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ndara" panose="020E0502030303020204" pitchFamily="34" charset="0"/>
              </a:rPr>
              <a:t>Product DB</a:t>
            </a:r>
            <a:endParaRPr lang="en-US" dirty="0">
              <a:latin typeface="Candara" panose="020E0502030303020204" pitchFamily="34" charset="0"/>
            </a:endParaRPr>
          </a:p>
        </p:txBody>
      </p:sp>
      <p:sp>
        <p:nvSpPr>
          <p:cNvPr id="20" name="Rectangle 19"/>
          <p:cNvSpPr/>
          <p:nvPr/>
        </p:nvSpPr>
        <p:spPr>
          <a:xfrm>
            <a:off x="6117336" y="4794475"/>
            <a:ext cx="1380744" cy="475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ndara" panose="020E0502030303020204" pitchFamily="34" charset="0"/>
              </a:rPr>
              <a:t>Cart DB</a:t>
            </a:r>
            <a:endParaRPr lang="en-US" dirty="0">
              <a:latin typeface="Candara" panose="020E0502030303020204" pitchFamily="34" charset="0"/>
            </a:endParaRPr>
          </a:p>
        </p:txBody>
      </p:sp>
      <p:sp>
        <p:nvSpPr>
          <p:cNvPr id="21" name="Rectangle 20"/>
          <p:cNvSpPr/>
          <p:nvPr/>
        </p:nvSpPr>
        <p:spPr>
          <a:xfrm>
            <a:off x="6117336" y="5730240"/>
            <a:ext cx="1380744" cy="475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ndara" panose="020E0502030303020204" pitchFamily="34" charset="0"/>
              </a:rPr>
              <a:t>Order DB</a:t>
            </a:r>
            <a:endParaRPr lang="en-US" dirty="0">
              <a:latin typeface="Candara" panose="020E0502030303020204" pitchFamily="34" charset="0"/>
            </a:endParaRPr>
          </a:p>
        </p:txBody>
      </p:sp>
      <p:sp>
        <p:nvSpPr>
          <p:cNvPr id="22" name="TextBox 21"/>
          <p:cNvSpPr txBox="1"/>
          <p:nvPr/>
        </p:nvSpPr>
        <p:spPr>
          <a:xfrm>
            <a:off x="7936992" y="3392424"/>
            <a:ext cx="4061299" cy="1446550"/>
          </a:xfrm>
          <a:prstGeom prst="rect">
            <a:avLst/>
          </a:prstGeom>
          <a:noFill/>
        </p:spPr>
        <p:txBody>
          <a:bodyPr wrap="square" rtlCol="0">
            <a:spAutoFit/>
          </a:bodyPr>
          <a:lstStyle/>
          <a:p>
            <a:r>
              <a:rPr lang="en-US" sz="2200" dirty="0" smtClean="0">
                <a:latin typeface="Candara" panose="020E0502030303020204" pitchFamily="34" charset="0"/>
              </a:rPr>
              <a:t>Imagine an online shop with separate </a:t>
            </a:r>
            <a:r>
              <a:rPr lang="en-US" sz="2200" dirty="0" err="1" smtClean="0">
                <a:latin typeface="Candara" panose="020E0502030303020204" pitchFamily="34" charset="0"/>
              </a:rPr>
              <a:t>microservices</a:t>
            </a:r>
            <a:r>
              <a:rPr lang="en-US" sz="2200" dirty="0" smtClean="0">
                <a:latin typeface="Candara" panose="020E0502030303020204" pitchFamily="34" charset="0"/>
              </a:rPr>
              <a:t> for user accounts, product-catalog order processing, and shopping cart </a:t>
            </a:r>
            <a:endParaRPr lang="en-US" sz="2200" dirty="0">
              <a:latin typeface="Candara" panose="020E0502030303020204" pitchFamily="34" charset="0"/>
            </a:endParaRPr>
          </a:p>
        </p:txBody>
      </p:sp>
      <p:cxnSp>
        <p:nvCxnSpPr>
          <p:cNvPr id="23" name="Straight Arrow Connector 22"/>
          <p:cNvCxnSpPr>
            <a:stCxn id="3" idx="3"/>
            <a:endCxn id="6" idx="2"/>
          </p:cNvCxnSpPr>
          <p:nvPr/>
        </p:nvCxnSpPr>
        <p:spPr>
          <a:xfrm flipV="1">
            <a:off x="2734056" y="2847213"/>
            <a:ext cx="1490472" cy="107099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3" idx="3"/>
            <a:endCxn id="16" idx="2"/>
          </p:cNvCxnSpPr>
          <p:nvPr/>
        </p:nvCxnSpPr>
        <p:spPr>
          <a:xfrm flipV="1">
            <a:off x="2734056" y="3805493"/>
            <a:ext cx="1490472" cy="1127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3" idx="3"/>
            <a:endCxn id="17" idx="2"/>
          </p:cNvCxnSpPr>
          <p:nvPr/>
        </p:nvCxnSpPr>
        <p:spPr>
          <a:xfrm>
            <a:off x="2734056" y="3918204"/>
            <a:ext cx="1490472" cy="124244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3" idx="3"/>
            <a:endCxn id="18" idx="2"/>
          </p:cNvCxnSpPr>
          <p:nvPr/>
        </p:nvCxnSpPr>
        <p:spPr>
          <a:xfrm>
            <a:off x="2734056" y="3918204"/>
            <a:ext cx="1490472" cy="22007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5"/>
            <a:endCxn id="12" idx="1"/>
          </p:cNvCxnSpPr>
          <p:nvPr/>
        </p:nvCxnSpPr>
        <p:spPr>
          <a:xfrm>
            <a:off x="5349240" y="2648331"/>
            <a:ext cx="768096" cy="3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6" idx="5"/>
            <a:endCxn id="19" idx="1"/>
          </p:cNvCxnSpPr>
          <p:nvPr/>
        </p:nvCxnSpPr>
        <p:spPr>
          <a:xfrm>
            <a:off x="5349240" y="3606611"/>
            <a:ext cx="768096" cy="526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349240" y="4966429"/>
            <a:ext cx="768096" cy="3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349240" y="5924709"/>
            <a:ext cx="768096" cy="526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4552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Problems before Docker</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t>32</a:t>
            </a:fld>
            <a:endParaRPr lang="en-US"/>
          </a:p>
        </p:txBody>
      </p:sp>
      <p:sp>
        <p:nvSpPr>
          <p:cNvPr id="15" name="TextBox 14"/>
          <p:cNvSpPr txBox="1"/>
          <p:nvPr/>
        </p:nvSpPr>
        <p:spPr>
          <a:xfrm>
            <a:off x="347526" y="1311077"/>
            <a:ext cx="11475666" cy="769441"/>
          </a:xfrm>
          <a:prstGeom prst="rect">
            <a:avLst/>
          </a:prstGeom>
          <a:noFill/>
        </p:spPr>
        <p:txBody>
          <a:bodyPr wrap="square" rtlCol="0">
            <a:spAutoFit/>
          </a:bodyPr>
          <a:lstStyle/>
          <a:p>
            <a:r>
              <a:rPr lang="en-US" sz="2200" dirty="0" smtClean="0">
                <a:latin typeface="Candara" panose="020E0502030303020204" pitchFamily="34" charset="0"/>
              </a:rPr>
              <a:t>Developing an application requires starting several </a:t>
            </a:r>
            <a:r>
              <a:rPr lang="en-US" sz="2200" dirty="0" err="1" smtClean="0">
                <a:latin typeface="Candara" panose="020E0502030303020204" pitchFamily="34" charset="0"/>
              </a:rPr>
              <a:t>microservices</a:t>
            </a:r>
            <a:r>
              <a:rPr lang="en-US" sz="2200" dirty="0" smtClean="0">
                <a:latin typeface="Candara" panose="020E0502030303020204" pitchFamily="34" charset="0"/>
              </a:rPr>
              <a:t> in one machine.</a:t>
            </a:r>
          </a:p>
          <a:p>
            <a:r>
              <a:rPr lang="en-US" sz="2200" dirty="0" smtClean="0">
                <a:latin typeface="Candara" panose="020E0502030303020204" pitchFamily="34" charset="0"/>
              </a:rPr>
              <a:t>If you are starting five of those services, you are require five virtual machines.  </a:t>
            </a:r>
            <a:endParaRPr lang="en-US" sz="2200" dirty="0">
              <a:latin typeface="Candara" panose="020E0502030303020204" pitchFamily="34" charset="0"/>
            </a:endParaRPr>
          </a:p>
        </p:txBody>
      </p:sp>
      <p:sp>
        <p:nvSpPr>
          <p:cNvPr id="2" name="Flowchart: Data 1"/>
          <p:cNvSpPr/>
          <p:nvPr/>
        </p:nvSpPr>
        <p:spPr>
          <a:xfrm>
            <a:off x="1581557" y="3480558"/>
            <a:ext cx="6382512" cy="1947672"/>
          </a:xfrm>
          <a:prstGeom prst="flowChartInputOutp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1" name="Rectangle 30"/>
          <p:cNvSpPr/>
          <p:nvPr/>
        </p:nvSpPr>
        <p:spPr>
          <a:xfrm>
            <a:off x="3372716" y="3253740"/>
            <a:ext cx="2369006" cy="804672"/>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500759" y="3450336"/>
            <a:ext cx="2369006" cy="804672"/>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588310" y="3617976"/>
            <a:ext cx="2369006" cy="804672"/>
          </a:xfrm>
          <a:prstGeom prst="rect">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716353" y="3837432"/>
            <a:ext cx="2369006" cy="804672"/>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03904" y="4050792"/>
            <a:ext cx="2369006" cy="804672"/>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7141810" y="4453128"/>
            <a:ext cx="2331792" cy="461665"/>
          </a:xfrm>
          <a:prstGeom prst="rect">
            <a:avLst/>
          </a:prstGeom>
          <a:noFill/>
        </p:spPr>
        <p:txBody>
          <a:bodyPr wrap="square" rtlCol="0">
            <a:spAutoFit/>
          </a:bodyPr>
          <a:lstStyle/>
          <a:p>
            <a:pPr algn="ctr"/>
            <a:r>
              <a:rPr lang="en-US" sz="2400" b="1" dirty="0" smtClean="0">
                <a:latin typeface="Candara" panose="020E0502030303020204" pitchFamily="34" charset="0"/>
              </a:rPr>
              <a:t>Host Machine</a:t>
            </a:r>
            <a:endParaRPr lang="en-US" sz="2400" b="1" dirty="0">
              <a:latin typeface="Candara" panose="020E0502030303020204" pitchFamily="34" charset="0"/>
            </a:endParaRPr>
          </a:p>
        </p:txBody>
      </p:sp>
      <p:sp>
        <p:nvSpPr>
          <p:cNvPr id="33" name="TextBox 32"/>
          <p:cNvSpPr txBox="1"/>
          <p:nvPr/>
        </p:nvSpPr>
        <p:spPr>
          <a:xfrm>
            <a:off x="2834639" y="2641443"/>
            <a:ext cx="4928261" cy="369332"/>
          </a:xfrm>
          <a:prstGeom prst="rect">
            <a:avLst/>
          </a:prstGeom>
          <a:noFill/>
        </p:spPr>
        <p:txBody>
          <a:bodyPr wrap="square" rtlCol="0">
            <a:spAutoFit/>
          </a:bodyPr>
          <a:lstStyle/>
          <a:p>
            <a:pPr algn="ctr"/>
            <a:r>
              <a:rPr lang="en-US" b="1" dirty="0" smtClean="0">
                <a:latin typeface="Candara" panose="020E0502030303020204" pitchFamily="34" charset="0"/>
              </a:rPr>
              <a:t>Virtual Machines for starting multiple services</a:t>
            </a:r>
            <a:endParaRPr lang="en-US" b="1" dirty="0">
              <a:latin typeface="Candara" panose="020E0502030303020204" pitchFamily="34" charset="0"/>
            </a:endParaRPr>
          </a:p>
        </p:txBody>
      </p:sp>
    </p:spTree>
    <p:extLst>
      <p:ext uri="{BB962C8B-B14F-4D97-AF65-F5344CB8AC3E}">
        <p14:creationId xmlns:p14="http://schemas.microsoft.com/office/powerpoint/2010/main" val="23706653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Data 13"/>
          <p:cNvSpPr/>
          <p:nvPr/>
        </p:nvSpPr>
        <p:spPr>
          <a:xfrm>
            <a:off x="806238" y="3592510"/>
            <a:ext cx="4779532" cy="1947672"/>
          </a:xfrm>
          <a:prstGeom prst="flowChartInputOutp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How Docker Solves these problems</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33</a:t>
            </a:fld>
            <a:endParaRPr lang="en-US" dirty="0"/>
          </a:p>
        </p:txBody>
      </p:sp>
      <p:sp>
        <p:nvSpPr>
          <p:cNvPr id="5" name="Flowchart: Data 4"/>
          <p:cNvSpPr/>
          <p:nvPr/>
        </p:nvSpPr>
        <p:spPr>
          <a:xfrm>
            <a:off x="653838" y="3440110"/>
            <a:ext cx="4779532" cy="1947672"/>
          </a:xfrm>
          <a:prstGeom prst="flowChartInputOutpu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Rectangle 5"/>
          <p:cNvSpPr/>
          <p:nvPr/>
        </p:nvSpPr>
        <p:spPr>
          <a:xfrm>
            <a:off x="2028548" y="3217164"/>
            <a:ext cx="1774026" cy="804672"/>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156591" y="3413760"/>
            <a:ext cx="1774026" cy="804672"/>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44142" y="3581400"/>
            <a:ext cx="1774026" cy="804672"/>
          </a:xfrm>
          <a:prstGeom prst="rect">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372185" y="3800856"/>
            <a:ext cx="1774026" cy="804672"/>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59736" y="4014216"/>
            <a:ext cx="1774026" cy="804672"/>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91056" y="5704568"/>
            <a:ext cx="2183650" cy="400110"/>
          </a:xfrm>
          <a:prstGeom prst="rect">
            <a:avLst/>
          </a:prstGeom>
          <a:noFill/>
        </p:spPr>
        <p:txBody>
          <a:bodyPr wrap="square" rtlCol="0">
            <a:spAutoFit/>
          </a:bodyPr>
          <a:lstStyle/>
          <a:p>
            <a:pPr algn="ctr"/>
            <a:r>
              <a:rPr lang="en-US" sz="2000" b="1" dirty="0" smtClean="0">
                <a:latin typeface="Candara" panose="020E0502030303020204" pitchFamily="34" charset="0"/>
              </a:rPr>
              <a:t>Host Machine</a:t>
            </a:r>
            <a:endParaRPr lang="en-US" sz="2000" b="1" dirty="0">
              <a:latin typeface="Candara" panose="020E0502030303020204" pitchFamily="34" charset="0"/>
            </a:endParaRPr>
          </a:p>
        </p:txBody>
      </p:sp>
      <p:sp>
        <p:nvSpPr>
          <p:cNvPr id="12" name="TextBox 11"/>
          <p:cNvSpPr txBox="1"/>
          <p:nvPr/>
        </p:nvSpPr>
        <p:spPr>
          <a:xfrm>
            <a:off x="1172577" y="2718857"/>
            <a:ext cx="3690519" cy="369332"/>
          </a:xfrm>
          <a:prstGeom prst="rect">
            <a:avLst/>
          </a:prstGeom>
          <a:noFill/>
        </p:spPr>
        <p:txBody>
          <a:bodyPr wrap="square" rtlCol="0">
            <a:spAutoFit/>
          </a:bodyPr>
          <a:lstStyle/>
          <a:p>
            <a:pPr algn="ctr"/>
            <a:r>
              <a:rPr lang="en-US" b="1" dirty="0" smtClean="0">
                <a:latin typeface="Candara" panose="020E0502030303020204" pitchFamily="34" charset="0"/>
              </a:rPr>
              <a:t>Docker Containers</a:t>
            </a:r>
            <a:endParaRPr lang="en-US" b="1" dirty="0">
              <a:latin typeface="Candara" panose="020E0502030303020204" pitchFamily="34" charset="0"/>
            </a:endParaRPr>
          </a:p>
        </p:txBody>
      </p:sp>
      <p:sp>
        <p:nvSpPr>
          <p:cNvPr id="15" name="TextBox 14"/>
          <p:cNvSpPr txBox="1"/>
          <p:nvPr/>
        </p:nvSpPr>
        <p:spPr>
          <a:xfrm>
            <a:off x="-91908" y="3817353"/>
            <a:ext cx="1264485" cy="646331"/>
          </a:xfrm>
          <a:prstGeom prst="rect">
            <a:avLst/>
          </a:prstGeom>
          <a:noFill/>
        </p:spPr>
        <p:txBody>
          <a:bodyPr wrap="square" rtlCol="0">
            <a:spAutoFit/>
          </a:bodyPr>
          <a:lstStyle/>
          <a:p>
            <a:pPr algn="ctr"/>
            <a:r>
              <a:rPr lang="en-US" b="1" dirty="0" smtClean="0">
                <a:latin typeface="Candara" panose="020E0502030303020204" pitchFamily="34" charset="0"/>
              </a:rPr>
              <a:t>Virtual Machine</a:t>
            </a:r>
            <a:endParaRPr lang="en-US" b="1" dirty="0">
              <a:latin typeface="Candara" panose="020E0502030303020204" pitchFamily="34" charset="0"/>
            </a:endParaRPr>
          </a:p>
        </p:txBody>
      </p:sp>
      <p:cxnSp>
        <p:nvCxnSpPr>
          <p:cNvPr id="17" name="Straight Arrow Connector 16"/>
          <p:cNvCxnSpPr/>
          <p:nvPr/>
        </p:nvCxnSpPr>
        <p:spPr>
          <a:xfrm>
            <a:off x="905256" y="4133088"/>
            <a:ext cx="393192" cy="91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4" idx="3"/>
          </p:cNvCxnSpPr>
          <p:nvPr/>
        </p:nvCxnSpPr>
        <p:spPr>
          <a:xfrm flipH="1" flipV="1">
            <a:off x="2718051" y="5540182"/>
            <a:ext cx="6861" cy="2754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281764" y="1641811"/>
            <a:ext cx="5090" cy="4393229"/>
          </a:xfrm>
          <a:prstGeom prst="line">
            <a:avLst/>
          </a:prstGeom>
          <a:ln w="38100"/>
        </p:spPr>
        <p:style>
          <a:lnRef idx="3">
            <a:schemeClr val="accent5"/>
          </a:lnRef>
          <a:fillRef idx="0">
            <a:schemeClr val="accent5"/>
          </a:fillRef>
          <a:effectRef idx="2">
            <a:schemeClr val="accent5"/>
          </a:effectRef>
          <a:fontRef idx="minor">
            <a:schemeClr val="tx1"/>
          </a:fontRef>
        </p:style>
      </p:cxnSp>
      <p:pic>
        <p:nvPicPr>
          <p:cNvPr id="4102" name="Picture 6" descr="What is SDLC? How we can explain our project with SDLC? - Qu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7416" y="3103429"/>
            <a:ext cx="5131683" cy="2695576"/>
          </a:xfrm>
          <a:prstGeom prst="rect">
            <a:avLst/>
          </a:prstGeom>
          <a:noFill/>
          <a:extLst>
            <a:ext uri="{909E8E84-426E-40DD-AFC4-6F175D3DCCD1}">
              <a14:hiddenFill xmlns:a14="http://schemas.microsoft.com/office/drawing/2010/main">
                <a:solidFill>
                  <a:srgbClr val="FFFFFF"/>
                </a:solidFill>
              </a14:hiddenFill>
            </a:ext>
          </a:extLst>
        </p:spPr>
      </p:pic>
      <p:sp>
        <p:nvSpPr>
          <p:cNvPr id="28" name="Round Diagonal Corner Rectangle 27"/>
          <p:cNvSpPr/>
          <p:nvPr/>
        </p:nvSpPr>
        <p:spPr>
          <a:xfrm>
            <a:off x="347527" y="1600282"/>
            <a:ext cx="5605217" cy="977285"/>
          </a:xfrm>
          <a:prstGeom prst="round2DiagRect">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r>
              <a:rPr lang="en-US" dirty="0" smtClean="0">
                <a:solidFill>
                  <a:schemeClr val="tx1"/>
                </a:solidFill>
                <a:latin typeface="Candara" panose="020E0502030303020204" pitchFamily="34" charset="0"/>
              </a:rPr>
              <a:t>You can run several </a:t>
            </a:r>
            <a:r>
              <a:rPr lang="en-US" dirty="0" err="1" smtClean="0">
                <a:solidFill>
                  <a:schemeClr val="tx1"/>
                </a:solidFill>
                <a:latin typeface="Candara" panose="020E0502030303020204" pitchFamily="34" charset="0"/>
              </a:rPr>
              <a:t>microservices</a:t>
            </a:r>
            <a:r>
              <a:rPr lang="en-US" dirty="0" smtClean="0">
                <a:solidFill>
                  <a:schemeClr val="tx1"/>
                </a:solidFill>
                <a:latin typeface="Candara" panose="020E0502030303020204" pitchFamily="34" charset="0"/>
              </a:rPr>
              <a:t> in the same VM by running various Docker containers for each </a:t>
            </a:r>
            <a:r>
              <a:rPr lang="en-US" dirty="0" err="1" smtClean="0">
                <a:solidFill>
                  <a:schemeClr val="tx1"/>
                </a:solidFill>
                <a:latin typeface="Candara" panose="020E0502030303020204" pitchFamily="34" charset="0"/>
              </a:rPr>
              <a:t>microservice</a:t>
            </a:r>
            <a:r>
              <a:rPr lang="en-US" dirty="0" smtClean="0">
                <a:solidFill>
                  <a:schemeClr val="tx1"/>
                </a:solidFill>
                <a:latin typeface="Candara" panose="020E0502030303020204" pitchFamily="34" charset="0"/>
              </a:rPr>
              <a:t> </a:t>
            </a:r>
            <a:endParaRPr lang="en-US" dirty="0">
              <a:solidFill>
                <a:schemeClr val="tx1"/>
              </a:solidFill>
              <a:latin typeface="Candara" panose="020E0502030303020204" pitchFamily="34" charset="0"/>
            </a:endParaRPr>
          </a:p>
        </p:txBody>
      </p:sp>
      <p:sp>
        <p:nvSpPr>
          <p:cNvPr id="32" name="Round Diagonal Corner Rectangle 31"/>
          <p:cNvSpPr/>
          <p:nvPr/>
        </p:nvSpPr>
        <p:spPr>
          <a:xfrm>
            <a:off x="6461815" y="1600282"/>
            <a:ext cx="5605217" cy="977285"/>
          </a:xfrm>
          <a:prstGeom prst="round2DiagRect">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r>
              <a:rPr lang="en-US" dirty="0" smtClean="0">
                <a:solidFill>
                  <a:schemeClr val="tx1"/>
                </a:solidFill>
                <a:latin typeface="Candara" panose="020E0502030303020204" pitchFamily="34" charset="0"/>
              </a:rPr>
              <a:t>Provide a consistent computing environment throughout the whole SDLC</a:t>
            </a:r>
            <a:endParaRPr lang="en-US" dirty="0">
              <a:solidFill>
                <a:schemeClr val="tx1"/>
              </a:solidFill>
              <a:latin typeface="Candara" panose="020E0502030303020204" pitchFamily="34" charset="0"/>
            </a:endParaRPr>
          </a:p>
        </p:txBody>
      </p:sp>
    </p:spTree>
    <p:extLst>
      <p:ext uri="{BB962C8B-B14F-4D97-AF65-F5344CB8AC3E}">
        <p14:creationId xmlns:p14="http://schemas.microsoft.com/office/powerpoint/2010/main" val="19265270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Docker?</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t>34</a:t>
            </a:fld>
            <a:endParaRPr lang="en-US"/>
          </a:p>
        </p:txBody>
      </p:sp>
      <p:pic>
        <p:nvPicPr>
          <p:cNvPr id="7170" name="Picture 2" descr="Empowering App Development for Developers | Doc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7807" y="199072"/>
            <a:ext cx="3200400" cy="273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9521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Docker?</a:t>
            </a:r>
          </a:p>
        </p:txBody>
      </p:sp>
      <p:sp>
        <p:nvSpPr>
          <p:cNvPr id="6" name="Content Placeholder 5"/>
          <p:cNvSpPr>
            <a:spLocks noGrp="1"/>
          </p:cNvSpPr>
          <p:nvPr>
            <p:ph idx="1"/>
          </p:nvPr>
        </p:nvSpPr>
        <p:spPr>
          <a:xfrm>
            <a:off x="3685032" y="1207300"/>
            <a:ext cx="8313261" cy="5285575"/>
          </a:xfrm>
        </p:spPr>
        <p:txBody>
          <a:bodyPr>
            <a:normAutofit/>
          </a:bodyPr>
          <a:lstStyle/>
          <a:p>
            <a:pPr>
              <a:lnSpc>
                <a:spcPct val="150000"/>
              </a:lnSpc>
            </a:pPr>
            <a:r>
              <a:rPr lang="en-US" dirty="0" smtClean="0"/>
              <a:t>Docker is a tool designed to make it easier to create, deploy, and run applications by using containers.</a:t>
            </a:r>
          </a:p>
          <a:p>
            <a:pPr>
              <a:lnSpc>
                <a:spcPct val="150000"/>
              </a:lnSpc>
            </a:pPr>
            <a:r>
              <a:rPr lang="en-US" dirty="0" smtClean="0"/>
              <a:t>Docker containers are lightweight alternatives to Virtual Machines and it used the host OS.</a:t>
            </a:r>
          </a:p>
          <a:p>
            <a:pPr>
              <a:lnSpc>
                <a:spcPct val="150000"/>
              </a:lnSpc>
            </a:pPr>
            <a:r>
              <a:rPr lang="en-US" dirty="0" smtClean="0"/>
              <a:t>You don’t have to pre-allocate any RAM in containers.</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t>35</a:t>
            </a:fld>
            <a:endParaRPr lang="en-US"/>
          </a:p>
        </p:txBody>
      </p:sp>
      <p:pic>
        <p:nvPicPr>
          <p:cNvPr id="8194" name="Picture 2" descr="A practical introduction to Docker containers | Red Hat Develop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046" y="1207300"/>
            <a:ext cx="2664878" cy="220407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ike.mahaloz.re/2_operating_systems/ms_container_v_vm.png"/>
          <p:cNvPicPr>
            <a:picLocks noChangeAspect="1" noChangeArrowheads="1"/>
          </p:cNvPicPr>
          <p:nvPr/>
        </p:nvPicPr>
        <p:blipFill rotWithShape="1">
          <a:blip r:embed="rId3">
            <a:extLst>
              <a:ext uri="{28A0092B-C50C-407E-A947-70E740481C1C}">
                <a14:useLocalDpi xmlns:a14="http://schemas.microsoft.com/office/drawing/2010/main" val="0"/>
              </a:ext>
            </a:extLst>
          </a:blip>
          <a:srcRect l="49106" t="10433" r="18595" b="6608"/>
          <a:stretch/>
        </p:blipFill>
        <p:spPr bwMode="auto">
          <a:xfrm>
            <a:off x="654394" y="3705651"/>
            <a:ext cx="2513530" cy="268664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039112" y="3803904"/>
            <a:ext cx="1078992" cy="1263355"/>
          </a:xfrm>
          <a:prstGeom prst="rect">
            <a:avLst/>
          </a:prstGeom>
          <a:noFill/>
          <a:ln w="19050"/>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47349" y="3803904"/>
            <a:ext cx="1078992" cy="1263355"/>
          </a:xfrm>
          <a:prstGeom prst="rect">
            <a:avLst/>
          </a:prstGeom>
          <a:noFill/>
          <a:ln w="19050"/>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61174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Docker in a Nutshell</a:t>
            </a:r>
            <a:endParaRPr lang="en-US" dirty="0"/>
          </a:p>
        </p:txBody>
      </p:sp>
      <p:sp>
        <p:nvSpPr>
          <p:cNvPr id="6" name="Content Placeholder 5"/>
          <p:cNvSpPr>
            <a:spLocks noGrp="1"/>
          </p:cNvSpPr>
          <p:nvPr>
            <p:ph idx="1"/>
          </p:nvPr>
        </p:nvSpPr>
        <p:spPr>
          <a:xfrm>
            <a:off x="3323444" y="1207301"/>
            <a:ext cx="8830370" cy="1974812"/>
          </a:xfrm>
        </p:spPr>
        <p:txBody>
          <a:bodyPr>
            <a:normAutofit/>
          </a:bodyPr>
          <a:lstStyle/>
          <a:p>
            <a:pPr>
              <a:lnSpc>
                <a:spcPct val="100000"/>
              </a:lnSpc>
            </a:pPr>
            <a:r>
              <a:rPr lang="en-US" sz="2000" dirty="0" smtClean="0"/>
              <a:t>Docker files builds a Docker image and that image contains all the project’s code</a:t>
            </a:r>
          </a:p>
          <a:p>
            <a:pPr>
              <a:lnSpc>
                <a:spcPct val="100000"/>
              </a:lnSpc>
            </a:pPr>
            <a:r>
              <a:rPr lang="en-US" sz="2000" dirty="0" smtClean="0"/>
              <a:t>You can run that image to create as many Docker containers as you want</a:t>
            </a:r>
          </a:p>
          <a:p>
            <a:pPr>
              <a:lnSpc>
                <a:spcPct val="100000"/>
              </a:lnSpc>
            </a:pPr>
            <a:r>
              <a:rPr lang="en-US" sz="2000" dirty="0" smtClean="0"/>
              <a:t>This image can be uploaded on Docker hub, from Docker hub any one can pull the image and build a container.</a:t>
            </a:r>
            <a:endParaRPr lang="en-US" sz="2000" dirty="0"/>
          </a:p>
        </p:txBody>
      </p:sp>
      <p:sp>
        <p:nvSpPr>
          <p:cNvPr id="4" name="Slide Number Placeholder 3"/>
          <p:cNvSpPr>
            <a:spLocks noGrp="1"/>
          </p:cNvSpPr>
          <p:nvPr>
            <p:ph type="sldNum" sz="quarter" idx="12"/>
          </p:nvPr>
        </p:nvSpPr>
        <p:spPr/>
        <p:txBody>
          <a:bodyPr/>
          <a:lstStyle/>
          <a:p>
            <a:fld id="{B8DACC02-A2BD-4578-8E03-6D891060A695}" type="slidenum">
              <a:rPr lang="en-US" smtClean="0"/>
              <a:t>36</a:t>
            </a:fld>
            <a:endParaRPr lang="en-US"/>
          </a:p>
        </p:txBody>
      </p:sp>
      <p:pic>
        <p:nvPicPr>
          <p:cNvPr id="8194" name="Picture 2" descr="A practical introduction to Docker containers | Red Hat Develop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046" y="1207300"/>
            <a:ext cx="2664878" cy="2204076"/>
          </a:xfrm>
          <a:prstGeom prst="rect">
            <a:avLst/>
          </a:prstGeom>
          <a:noFill/>
          <a:extLst>
            <a:ext uri="{909E8E84-426E-40DD-AFC4-6F175D3DCCD1}">
              <a14:hiddenFill xmlns:a14="http://schemas.microsoft.com/office/drawing/2010/main">
                <a:solidFill>
                  <a:srgbClr val="FFFFFF"/>
                </a:solidFill>
              </a14:hiddenFill>
            </a:ext>
          </a:extLst>
        </p:spPr>
      </p:pic>
      <p:sp>
        <p:nvSpPr>
          <p:cNvPr id="2" name="Cube 1"/>
          <p:cNvSpPr/>
          <p:nvPr/>
        </p:nvSpPr>
        <p:spPr>
          <a:xfrm>
            <a:off x="632166" y="4325112"/>
            <a:ext cx="1316736" cy="1097280"/>
          </a:xfrm>
          <a:prstGeom prst="cub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tx1"/>
                </a:solidFill>
                <a:latin typeface="Candara" panose="020E0502030303020204" pitchFamily="34" charset="0"/>
              </a:rPr>
              <a:t>Docker File</a:t>
            </a:r>
            <a:endParaRPr lang="en-US" dirty="0">
              <a:solidFill>
                <a:schemeClr val="tx1"/>
              </a:solidFill>
              <a:latin typeface="Candara" panose="020E0502030303020204" pitchFamily="34" charset="0"/>
            </a:endParaRPr>
          </a:p>
        </p:txBody>
      </p:sp>
      <p:sp>
        <p:nvSpPr>
          <p:cNvPr id="10" name="Cube 9"/>
          <p:cNvSpPr/>
          <p:nvPr/>
        </p:nvSpPr>
        <p:spPr>
          <a:xfrm>
            <a:off x="4991394" y="4224528"/>
            <a:ext cx="1316736" cy="1097280"/>
          </a:xfrm>
          <a:prstGeom prst="cub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tx1"/>
                </a:solidFill>
                <a:latin typeface="Candara" panose="020E0502030303020204" pitchFamily="34" charset="0"/>
              </a:rPr>
              <a:t>Docker Hub</a:t>
            </a:r>
            <a:endParaRPr lang="en-US" dirty="0">
              <a:solidFill>
                <a:schemeClr val="tx1"/>
              </a:solidFill>
              <a:latin typeface="Candara" panose="020E0502030303020204" pitchFamily="34" charset="0"/>
            </a:endParaRPr>
          </a:p>
        </p:txBody>
      </p:sp>
      <p:sp>
        <p:nvSpPr>
          <p:cNvPr id="3" name="Rectangle 2"/>
          <p:cNvSpPr/>
          <p:nvPr/>
        </p:nvSpPr>
        <p:spPr>
          <a:xfrm>
            <a:off x="2670048" y="4507992"/>
            <a:ext cx="138074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andara" panose="020E0502030303020204" pitchFamily="34" charset="0"/>
              </a:rPr>
              <a:t>Docker Image</a:t>
            </a:r>
            <a:endParaRPr lang="en-US" sz="1600" dirty="0">
              <a:solidFill>
                <a:schemeClr val="tx1"/>
              </a:solidFill>
              <a:latin typeface="Candara" panose="020E0502030303020204" pitchFamily="34" charset="0"/>
            </a:endParaRPr>
          </a:p>
        </p:txBody>
      </p:sp>
      <p:sp>
        <p:nvSpPr>
          <p:cNvPr id="12" name="Rectangle 11"/>
          <p:cNvSpPr/>
          <p:nvPr/>
        </p:nvSpPr>
        <p:spPr>
          <a:xfrm>
            <a:off x="2670048" y="5277069"/>
            <a:ext cx="138074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andara" panose="020E0502030303020204" pitchFamily="34" charset="0"/>
              </a:rPr>
              <a:t>Docker Container</a:t>
            </a:r>
            <a:endParaRPr lang="en-US" sz="1600" dirty="0">
              <a:solidFill>
                <a:schemeClr val="tx1"/>
              </a:solidFill>
              <a:latin typeface="Candara" panose="020E0502030303020204" pitchFamily="34" charset="0"/>
            </a:endParaRPr>
          </a:p>
        </p:txBody>
      </p:sp>
      <p:sp>
        <p:nvSpPr>
          <p:cNvPr id="7" name="Rectangle 6"/>
          <p:cNvSpPr/>
          <p:nvPr/>
        </p:nvSpPr>
        <p:spPr>
          <a:xfrm>
            <a:off x="2487168" y="4224528"/>
            <a:ext cx="1801368" cy="2093976"/>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560320" y="5961888"/>
            <a:ext cx="1728216" cy="369332"/>
          </a:xfrm>
          <a:prstGeom prst="rect">
            <a:avLst/>
          </a:prstGeom>
          <a:noFill/>
        </p:spPr>
        <p:txBody>
          <a:bodyPr wrap="square" rtlCol="0">
            <a:spAutoFit/>
          </a:bodyPr>
          <a:lstStyle/>
          <a:p>
            <a:pPr algn="ctr"/>
            <a:r>
              <a:rPr lang="en-US" dirty="0" smtClean="0">
                <a:latin typeface="Candara" panose="020E0502030303020204" pitchFamily="34" charset="0"/>
              </a:rPr>
              <a:t>Virtual Machine</a:t>
            </a:r>
            <a:endParaRPr lang="en-US" dirty="0">
              <a:latin typeface="Candara" panose="020E0502030303020204" pitchFamily="34" charset="0"/>
            </a:endParaRPr>
          </a:p>
        </p:txBody>
      </p:sp>
      <p:cxnSp>
        <p:nvCxnSpPr>
          <p:cNvPr id="14" name="Straight Arrow Connector 13"/>
          <p:cNvCxnSpPr>
            <a:stCxn id="2" idx="5"/>
            <a:endCxn id="3" idx="1"/>
          </p:cNvCxnSpPr>
          <p:nvPr/>
        </p:nvCxnSpPr>
        <p:spPr>
          <a:xfrm>
            <a:off x="1948902" y="4736592"/>
            <a:ext cx="721146"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a:stCxn id="3" idx="3"/>
          </p:cNvCxnSpPr>
          <p:nvPr/>
        </p:nvCxnSpPr>
        <p:spPr>
          <a:xfrm>
            <a:off x="4050792" y="4736592"/>
            <a:ext cx="94060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a:stCxn id="3" idx="2"/>
            <a:endCxn id="12" idx="0"/>
          </p:cNvCxnSpPr>
          <p:nvPr/>
        </p:nvCxnSpPr>
        <p:spPr>
          <a:xfrm>
            <a:off x="3360420" y="4965192"/>
            <a:ext cx="0" cy="31187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9" name="Rectangle 28"/>
          <p:cNvSpPr/>
          <p:nvPr/>
        </p:nvSpPr>
        <p:spPr>
          <a:xfrm>
            <a:off x="8263128" y="3593592"/>
            <a:ext cx="1380744" cy="557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andara" panose="020E0502030303020204" pitchFamily="34" charset="0"/>
              </a:rPr>
              <a:t>Staging Server</a:t>
            </a:r>
            <a:endParaRPr lang="en-US" sz="1600" dirty="0">
              <a:solidFill>
                <a:schemeClr val="tx1"/>
              </a:solidFill>
              <a:latin typeface="Candara" panose="020E0502030303020204" pitchFamily="34" charset="0"/>
            </a:endParaRPr>
          </a:p>
        </p:txBody>
      </p:sp>
      <p:sp>
        <p:nvSpPr>
          <p:cNvPr id="31" name="Rectangle 30"/>
          <p:cNvSpPr/>
          <p:nvPr/>
        </p:nvSpPr>
        <p:spPr>
          <a:xfrm>
            <a:off x="8052816" y="3411694"/>
            <a:ext cx="1801368" cy="1190524"/>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8125968" y="4232885"/>
            <a:ext cx="1728216" cy="369332"/>
          </a:xfrm>
          <a:prstGeom prst="rect">
            <a:avLst/>
          </a:prstGeom>
          <a:noFill/>
        </p:spPr>
        <p:txBody>
          <a:bodyPr wrap="square" rtlCol="0">
            <a:spAutoFit/>
          </a:bodyPr>
          <a:lstStyle/>
          <a:p>
            <a:pPr algn="ctr"/>
            <a:r>
              <a:rPr lang="en-US" dirty="0" smtClean="0">
                <a:latin typeface="Candara" panose="020E0502030303020204" pitchFamily="34" charset="0"/>
              </a:rPr>
              <a:t>Image</a:t>
            </a:r>
            <a:endParaRPr lang="en-US" dirty="0">
              <a:latin typeface="Candara" panose="020E0502030303020204" pitchFamily="34" charset="0"/>
            </a:endParaRPr>
          </a:p>
        </p:txBody>
      </p:sp>
      <p:sp>
        <p:nvSpPr>
          <p:cNvPr id="33" name="Rectangle 32"/>
          <p:cNvSpPr/>
          <p:nvPr/>
        </p:nvSpPr>
        <p:spPr>
          <a:xfrm>
            <a:off x="8263128" y="5423407"/>
            <a:ext cx="1380744" cy="557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andara" panose="020E0502030303020204" pitchFamily="34" charset="0"/>
              </a:rPr>
              <a:t>Production Server</a:t>
            </a:r>
            <a:endParaRPr lang="en-US" sz="1600" dirty="0">
              <a:solidFill>
                <a:schemeClr val="tx1"/>
              </a:solidFill>
              <a:latin typeface="Candara" panose="020E0502030303020204" pitchFamily="34" charset="0"/>
            </a:endParaRPr>
          </a:p>
        </p:txBody>
      </p:sp>
      <p:sp>
        <p:nvSpPr>
          <p:cNvPr id="34" name="Rectangle 33"/>
          <p:cNvSpPr/>
          <p:nvPr/>
        </p:nvSpPr>
        <p:spPr>
          <a:xfrm>
            <a:off x="8052816" y="5241509"/>
            <a:ext cx="1801368" cy="1190524"/>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8125968" y="6062700"/>
            <a:ext cx="1728216" cy="369332"/>
          </a:xfrm>
          <a:prstGeom prst="rect">
            <a:avLst/>
          </a:prstGeom>
          <a:noFill/>
        </p:spPr>
        <p:txBody>
          <a:bodyPr wrap="square" rtlCol="0">
            <a:spAutoFit/>
          </a:bodyPr>
          <a:lstStyle/>
          <a:p>
            <a:pPr algn="ctr"/>
            <a:r>
              <a:rPr lang="en-US" dirty="0" smtClean="0">
                <a:latin typeface="Candara" panose="020E0502030303020204" pitchFamily="34" charset="0"/>
              </a:rPr>
              <a:t>Image</a:t>
            </a:r>
            <a:endParaRPr lang="en-US" dirty="0">
              <a:latin typeface="Candara" panose="020E0502030303020204" pitchFamily="34" charset="0"/>
            </a:endParaRPr>
          </a:p>
        </p:txBody>
      </p:sp>
      <p:cxnSp>
        <p:nvCxnSpPr>
          <p:cNvPr id="36" name="Straight Arrow Connector 35"/>
          <p:cNvCxnSpPr>
            <a:stCxn id="10" idx="5"/>
            <a:endCxn id="29" idx="1"/>
          </p:cNvCxnSpPr>
          <p:nvPr/>
        </p:nvCxnSpPr>
        <p:spPr>
          <a:xfrm flipV="1">
            <a:off x="6308130" y="3872484"/>
            <a:ext cx="1954998" cy="76352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p:cNvCxnSpPr>
            <a:stCxn id="10" idx="5"/>
            <a:endCxn id="33" idx="1"/>
          </p:cNvCxnSpPr>
          <p:nvPr/>
        </p:nvCxnSpPr>
        <p:spPr>
          <a:xfrm>
            <a:off x="6308130" y="4636008"/>
            <a:ext cx="1954998" cy="106629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2" name="Rectangle 41"/>
          <p:cNvSpPr/>
          <p:nvPr/>
        </p:nvSpPr>
        <p:spPr>
          <a:xfrm>
            <a:off x="10149682" y="3355436"/>
            <a:ext cx="1120503" cy="293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andara" panose="020E0502030303020204" pitchFamily="34" charset="0"/>
              </a:rPr>
              <a:t>Container</a:t>
            </a:r>
            <a:endParaRPr lang="en-US" sz="1600" dirty="0">
              <a:solidFill>
                <a:schemeClr val="tx1"/>
              </a:solidFill>
              <a:latin typeface="Candara" panose="020E0502030303020204" pitchFamily="34" charset="0"/>
            </a:endParaRPr>
          </a:p>
        </p:txBody>
      </p:sp>
      <p:sp>
        <p:nvSpPr>
          <p:cNvPr id="43" name="Rectangle 42"/>
          <p:cNvSpPr/>
          <p:nvPr/>
        </p:nvSpPr>
        <p:spPr>
          <a:xfrm>
            <a:off x="10163959" y="3804759"/>
            <a:ext cx="1120503" cy="293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andara" panose="020E0502030303020204" pitchFamily="34" charset="0"/>
              </a:rPr>
              <a:t>Container</a:t>
            </a:r>
            <a:endParaRPr lang="en-US" sz="1600" dirty="0">
              <a:solidFill>
                <a:schemeClr val="tx1"/>
              </a:solidFill>
              <a:latin typeface="Candara" panose="020E0502030303020204" pitchFamily="34" charset="0"/>
            </a:endParaRPr>
          </a:p>
        </p:txBody>
      </p:sp>
      <p:sp>
        <p:nvSpPr>
          <p:cNvPr id="44" name="Rectangle 43"/>
          <p:cNvSpPr/>
          <p:nvPr/>
        </p:nvSpPr>
        <p:spPr>
          <a:xfrm>
            <a:off x="10163959" y="4244938"/>
            <a:ext cx="1120503" cy="293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andara" panose="020E0502030303020204" pitchFamily="34" charset="0"/>
              </a:rPr>
              <a:t>Container</a:t>
            </a:r>
            <a:endParaRPr lang="en-US" sz="1600" dirty="0">
              <a:solidFill>
                <a:schemeClr val="tx1"/>
              </a:solidFill>
              <a:latin typeface="Candara" panose="020E0502030303020204" pitchFamily="34" charset="0"/>
            </a:endParaRPr>
          </a:p>
        </p:txBody>
      </p:sp>
      <p:cxnSp>
        <p:nvCxnSpPr>
          <p:cNvPr id="45" name="Straight Arrow Connector 44"/>
          <p:cNvCxnSpPr>
            <a:stCxn id="29" idx="3"/>
            <a:endCxn id="42" idx="1"/>
          </p:cNvCxnSpPr>
          <p:nvPr/>
        </p:nvCxnSpPr>
        <p:spPr>
          <a:xfrm flipV="1">
            <a:off x="9643872" y="3502009"/>
            <a:ext cx="505810" cy="37047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a:stCxn id="29" idx="3"/>
            <a:endCxn id="43" idx="1"/>
          </p:cNvCxnSpPr>
          <p:nvPr/>
        </p:nvCxnSpPr>
        <p:spPr>
          <a:xfrm>
            <a:off x="9643872" y="3872484"/>
            <a:ext cx="520087" cy="7884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p:cNvCxnSpPr>
            <a:stCxn id="29" idx="3"/>
            <a:endCxn id="44" idx="1"/>
          </p:cNvCxnSpPr>
          <p:nvPr/>
        </p:nvCxnSpPr>
        <p:spPr>
          <a:xfrm>
            <a:off x="9643872" y="3872484"/>
            <a:ext cx="520087" cy="51902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54" name="Rectangle 53"/>
          <p:cNvSpPr/>
          <p:nvPr/>
        </p:nvSpPr>
        <p:spPr>
          <a:xfrm>
            <a:off x="10150376" y="5173197"/>
            <a:ext cx="1120503" cy="293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andara" panose="020E0502030303020204" pitchFamily="34" charset="0"/>
              </a:rPr>
              <a:t>Container</a:t>
            </a:r>
            <a:endParaRPr lang="en-US" sz="1600" dirty="0">
              <a:solidFill>
                <a:schemeClr val="tx1"/>
              </a:solidFill>
              <a:latin typeface="Candara" panose="020E0502030303020204" pitchFamily="34" charset="0"/>
            </a:endParaRPr>
          </a:p>
        </p:txBody>
      </p:sp>
      <p:sp>
        <p:nvSpPr>
          <p:cNvPr id="55" name="Rectangle 54"/>
          <p:cNvSpPr/>
          <p:nvPr/>
        </p:nvSpPr>
        <p:spPr>
          <a:xfrm>
            <a:off x="10164653" y="5622520"/>
            <a:ext cx="1120503" cy="293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andara" panose="020E0502030303020204" pitchFamily="34" charset="0"/>
              </a:rPr>
              <a:t>Container</a:t>
            </a:r>
            <a:endParaRPr lang="en-US" sz="1600" dirty="0">
              <a:solidFill>
                <a:schemeClr val="tx1"/>
              </a:solidFill>
              <a:latin typeface="Candara" panose="020E0502030303020204" pitchFamily="34" charset="0"/>
            </a:endParaRPr>
          </a:p>
        </p:txBody>
      </p:sp>
      <p:sp>
        <p:nvSpPr>
          <p:cNvPr id="56" name="Rectangle 55"/>
          <p:cNvSpPr/>
          <p:nvPr/>
        </p:nvSpPr>
        <p:spPr>
          <a:xfrm>
            <a:off x="10164653" y="6062699"/>
            <a:ext cx="1120503" cy="293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andara" panose="020E0502030303020204" pitchFamily="34" charset="0"/>
              </a:rPr>
              <a:t>Container</a:t>
            </a:r>
            <a:endParaRPr lang="en-US" sz="1600" dirty="0">
              <a:solidFill>
                <a:schemeClr val="tx1"/>
              </a:solidFill>
              <a:latin typeface="Candara" panose="020E0502030303020204" pitchFamily="34" charset="0"/>
            </a:endParaRPr>
          </a:p>
        </p:txBody>
      </p:sp>
      <p:cxnSp>
        <p:nvCxnSpPr>
          <p:cNvPr id="57" name="Straight Arrow Connector 56"/>
          <p:cNvCxnSpPr>
            <a:endCxn id="54" idx="1"/>
          </p:cNvCxnSpPr>
          <p:nvPr/>
        </p:nvCxnSpPr>
        <p:spPr>
          <a:xfrm flipV="1">
            <a:off x="9644566" y="5319770"/>
            <a:ext cx="505810" cy="37047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p:cNvCxnSpPr>
            <a:endCxn id="55" idx="1"/>
          </p:cNvCxnSpPr>
          <p:nvPr/>
        </p:nvCxnSpPr>
        <p:spPr>
          <a:xfrm>
            <a:off x="9644566" y="5690245"/>
            <a:ext cx="520087" cy="7884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9" name="Straight Arrow Connector 58"/>
          <p:cNvCxnSpPr>
            <a:endCxn id="56" idx="1"/>
          </p:cNvCxnSpPr>
          <p:nvPr/>
        </p:nvCxnSpPr>
        <p:spPr>
          <a:xfrm>
            <a:off x="9644566" y="5690245"/>
            <a:ext cx="520087" cy="51902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880129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Docker</a:t>
            </a:r>
            <a:r>
              <a:rPr lang="en-US" dirty="0"/>
              <a:t> </a:t>
            </a:r>
            <a:r>
              <a:rPr lang="en-US" dirty="0" smtClean="0"/>
              <a:t>Example</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t>37</a:t>
            </a:fld>
            <a:endParaRPr lang="en-US"/>
          </a:p>
        </p:txBody>
      </p:sp>
      <p:pic>
        <p:nvPicPr>
          <p:cNvPr id="7170" name="Picture 2" descr="Empowering App Development for Developers | Doc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7807" y="199072"/>
            <a:ext cx="3200400" cy="273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144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Docker Example</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38</a:t>
            </a:fld>
            <a:endParaRPr lang="en-US" dirty="0"/>
          </a:p>
        </p:txBody>
      </p:sp>
      <p:sp>
        <p:nvSpPr>
          <p:cNvPr id="5" name="Rectangle 4"/>
          <p:cNvSpPr/>
          <p:nvPr/>
        </p:nvSpPr>
        <p:spPr>
          <a:xfrm>
            <a:off x="667512" y="1481328"/>
            <a:ext cx="4617720" cy="1837944"/>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be 5"/>
          <p:cNvSpPr/>
          <p:nvPr/>
        </p:nvSpPr>
        <p:spPr>
          <a:xfrm>
            <a:off x="1261872" y="1691640"/>
            <a:ext cx="1074420" cy="905256"/>
          </a:xfrm>
          <a:prstGeom prst="cub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700" dirty="0" smtClean="0">
                <a:solidFill>
                  <a:schemeClr val="tx1"/>
                </a:solidFill>
                <a:latin typeface="Candara" panose="020E0502030303020204" pitchFamily="34" charset="0"/>
              </a:rPr>
              <a:t>Docker File</a:t>
            </a:r>
            <a:endParaRPr lang="en-US" sz="1700" dirty="0">
              <a:solidFill>
                <a:schemeClr val="tx1"/>
              </a:solidFill>
              <a:latin typeface="Candara" panose="020E0502030303020204" pitchFamily="34" charset="0"/>
            </a:endParaRPr>
          </a:p>
        </p:txBody>
      </p:sp>
      <p:sp>
        <p:nvSpPr>
          <p:cNvPr id="7" name="Can 6"/>
          <p:cNvSpPr/>
          <p:nvPr/>
        </p:nvSpPr>
        <p:spPr>
          <a:xfrm>
            <a:off x="4005072" y="1618488"/>
            <a:ext cx="950976" cy="84124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andara" panose="020E0502030303020204" pitchFamily="34" charset="0"/>
              </a:rPr>
              <a:t>Git</a:t>
            </a:r>
            <a:r>
              <a:rPr lang="en-US" dirty="0" smtClean="0">
                <a:latin typeface="Candara" panose="020E0502030303020204" pitchFamily="34" charset="0"/>
              </a:rPr>
              <a:t> Repo</a:t>
            </a:r>
            <a:endParaRPr lang="en-US" dirty="0">
              <a:latin typeface="Candara" panose="020E0502030303020204" pitchFamily="34" charset="0"/>
            </a:endParaRPr>
          </a:p>
        </p:txBody>
      </p:sp>
      <p:sp>
        <p:nvSpPr>
          <p:cNvPr id="8" name="TextBox 7"/>
          <p:cNvSpPr txBox="1"/>
          <p:nvPr/>
        </p:nvSpPr>
        <p:spPr>
          <a:xfrm>
            <a:off x="667512" y="2596896"/>
            <a:ext cx="2679192" cy="738664"/>
          </a:xfrm>
          <a:prstGeom prst="rect">
            <a:avLst/>
          </a:prstGeom>
          <a:noFill/>
        </p:spPr>
        <p:txBody>
          <a:bodyPr wrap="square" rtlCol="0">
            <a:spAutoFit/>
          </a:bodyPr>
          <a:lstStyle/>
          <a:p>
            <a:pPr algn="ctr"/>
            <a:r>
              <a:rPr lang="en-US" sz="1400" dirty="0" smtClean="0">
                <a:latin typeface="Candara" panose="020E0502030303020204" pitchFamily="34" charset="0"/>
              </a:rPr>
              <a:t>Complex requirements for a </a:t>
            </a:r>
            <a:r>
              <a:rPr lang="en-US" sz="1400" dirty="0" err="1" smtClean="0">
                <a:latin typeface="Candara" panose="020E0502030303020204" pitchFamily="34" charset="0"/>
              </a:rPr>
              <a:t>microservice</a:t>
            </a:r>
            <a:r>
              <a:rPr lang="en-US" sz="1400" dirty="0" smtClean="0">
                <a:latin typeface="Candara" panose="020E0502030303020204" pitchFamily="34" charset="0"/>
              </a:rPr>
              <a:t> are written in easy to write Docker file</a:t>
            </a:r>
            <a:endParaRPr lang="en-US" sz="1400" dirty="0">
              <a:latin typeface="Candara" panose="020E0502030303020204" pitchFamily="34" charset="0"/>
            </a:endParaRPr>
          </a:p>
        </p:txBody>
      </p:sp>
      <p:sp>
        <p:nvSpPr>
          <p:cNvPr id="9" name="TextBox 8"/>
          <p:cNvSpPr txBox="1"/>
          <p:nvPr/>
        </p:nvSpPr>
        <p:spPr>
          <a:xfrm>
            <a:off x="3941064" y="2560320"/>
            <a:ext cx="1170432" cy="738664"/>
          </a:xfrm>
          <a:prstGeom prst="rect">
            <a:avLst/>
          </a:prstGeom>
          <a:noFill/>
        </p:spPr>
        <p:txBody>
          <a:bodyPr wrap="square" rtlCol="0">
            <a:spAutoFit/>
          </a:bodyPr>
          <a:lstStyle/>
          <a:p>
            <a:pPr algn="ctr"/>
            <a:r>
              <a:rPr lang="en-US" sz="1400" dirty="0" smtClean="0">
                <a:latin typeface="Candara" panose="020E0502030303020204" pitchFamily="34" charset="0"/>
              </a:rPr>
              <a:t>Push the code to </a:t>
            </a:r>
            <a:r>
              <a:rPr lang="en-US" sz="1400" dirty="0" err="1" smtClean="0">
                <a:latin typeface="Candara" panose="020E0502030303020204" pitchFamily="34" charset="0"/>
              </a:rPr>
              <a:t>Git</a:t>
            </a:r>
            <a:r>
              <a:rPr lang="en-US" sz="1400" dirty="0" smtClean="0">
                <a:latin typeface="Candara" panose="020E0502030303020204" pitchFamily="34" charset="0"/>
              </a:rPr>
              <a:t> Repo</a:t>
            </a:r>
            <a:endParaRPr lang="en-US" sz="1400" dirty="0">
              <a:latin typeface="Candara" panose="020E0502030303020204" pitchFamily="34" charset="0"/>
            </a:endParaRPr>
          </a:p>
        </p:txBody>
      </p:sp>
      <p:cxnSp>
        <p:nvCxnSpPr>
          <p:cNvPr id="10" name="Straight Arrow Connector 9"/>
          <p:cNvCxnSpPr>
            <a:stCxn id="6" idx="5"/>
            <a:endCxn id="7" idx="2"/>
          </p:cNvCxnSpPr>
          <p:nvPr/>
        </p:nvCxnSpPr>
        <p:spPr>
          <a:xfrm>
            <a:off x="2336292" y="2031111"/>
            <a:ext cx="1668780" cy="800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1026" name="Picture 2" descr="Computer screen | Vector Graphics ~ Creative Mark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3361" y="1555726"/>
            <a:ext cx="1803591" cy="128117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879592" y="1627632"/>
            <a:ext cx="1737360" cy="830997"/>
          </a:xfrm>
          <a:prstGeom prst="rect">
            <a:avLst/>
          </a:prstGeom>
          <a:noFill/>
        </p:spPr>
        <p:txBody>
          <a:bodyPr wrap="square" rtlCol="0">
            <a:spAutoFit/>
          </a:bodyPr>
          <a:lstStyle/>
          <a:p>
            <a:pPr algn="ctr"/>
            <a:r>
              <a:rPr lang="en-US" sz="2400" dirty="0" smtClean="0">
                <a:latin typeface="Candara" panose="020E0502030303020204" pitchFamily="34" charset="0"/>
              </a:rPr>
              <a:t>Jenkins Server</a:t>
            </a:r>
            <a:endParaRPr lang="en-US" sz="2400" dirty="0">
              <a:latin typeface="Candara" panose="020E0502030303020204" pitchFamily="34" charset="0"/>
            </a:endParaRPr>
          </a:p>
        </p:txBody>
      </p:sp>
      <p:cxnSp>
        <p:nvCxnSpPr>
          <p:cNvPr id="15" name="Straight Arrow Connector 14"/>
          <p:cNvCxnSpPr>
            <a:stCxn id="7" idx="4"/>
            <a:endCxn id="14" idx="1"/>
          </p:cNvCxnSpPr>
          <p:nvPr/>
        </p:nvCxnSpPr>
        <p:spPr>
          <a:xfrm>
            <a:off x="4956048" y="2039112"/>
            <a:ext cx="923544" cy="401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 name="Rectangle 16"/>
          <p:cNvSpPr/>
          <p:nvPr/>
        </p:nvSpPr>
        <p:spPr>
          <a:xfrm>
            <a:off x="8750808" y="1807083"/>
            <a:ext cx="1371600" cy="448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Candara" panose="020E0502030303020204" pitchFamily="34" charset="0"/>
              </a:rPr>
              <a:t>Testing</a:t>
            </a:r>
            <a:endParaRPr lang="en-US" sz="2000" dirty="0">
              <a:latin typeface="Candara" panose="020E0502030303020204" pitchFamily="34" charset="0"/>
            </a:endParaRPr>
          </a:p>
        </p:txBody>
      </p:sp>
      <p:sp>
        <p:nvSpPr>
          <p:cNvPr id="19" name="Rectangle 18"/>
          <p:cNvSpPr/>
          <p:nvPr/>
        </p:nvSpPr>
        <p:spPr>
          <a:xfrm>
            <a:off x="9395460" y="2705624"/>
            <a:ext cx="1371600" cy="448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Candara" panose="020E0502030303020204" pitchFamily="34" charset="0"/>
              </a:rPr>
              <a:t>Staging</a:t>
            </a:r>
            <a:endParaRPr lang="en-US" sz="2000" dirty="0">
              <a:latin typeface="Candara" panose="020E0502030303020204" pitchFamily="34" charset="0"/>
            </a:endParaRPr>
          </a:p>
        </p:txBody>
      </p:sp>
      <p:sp>
        <p:nvSpPr>
          <p:cNvPr id="20" name="Rectangle 19"/>
          <p:cNvSpPr/>
          <p:nvPr/>
        </p:nvSpPr>
        <p:spPr>
          <a:xfrm>
            <a:off x="10040112" y="3529435"/>
            <a:ext cx="1371600" cy="448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Candara" panose="020E0502030303020204" pitchFamily="34" charset="0"/>
              </a:rPr>
              <a:t>Production</a:t>
            </a:r>
            <a:endParaRPr lang="en-US" sz="2000" dirty="0">
              <a:latin typeface="Candara" panose="020E0502030303020204" pitchFamily="34" charset="0"/>
            </a:endParaRPr>
          </a:p>
        </p:txBody>
      </p:sp>
      <p:cxnSp>
        <p:nvCxnSpPr>
          <p:cNvPr id="21" name="Straight Arrow Connector 20"/>
          <p:cNvCxnSpPr>
            <a:stCxn id="14" idx="3"/>
            <a:endCxn id="17" idx="1"/>
          </p:cNvCxnSpPr>
          <p:nvPr/>
        </p:nvCxnSpPr>
        <p:spPr>
          <a:xfrm flipV="1">
            <a:off x="7616952" y="2031111"/>
            <a:ext cx="1133856" cy="1202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a:endCxn id="19" idx="1"/>
          </p:cNvCxnSpPr>
          <p:nvPr/>
        </p:nvCxnSpPr>
        <p:spPr>
          <a:xfrm>
            <a:off x="8034528" y="2929652"/>
            <a:ext cx="136093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a:endCxn id="20" idx="1"/>
          </p:cNvCxnSpPr>
          <p:nvPr/>
        </p:nvCxnSpPr>
        <p:spPr>
          <a:xfrm>
            <a:off x="8467344" y="3753463"/>
            <a:ext cx="1572768"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flipH="1">
            <a:off x="8034528" y="2039112"/>
            <a:ext cx="3048" cy="92711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flipH="1">
            <a:off x="8452104" y="2929652"/>
            <a:ext cx="3048" cy="83289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7" name="Round Diagonal Corner Rectangle 36"/>
          <p:cNvSpPr/>
          <p:nvPr/>
        </p:nvSpPr>
        <p:spPr>
          <a:xfrm>
            <a:off x="530352" y="3781137"/>
            <a:ext cx="5358384" cy="1307406"/>
          </a:xfrm>
          <a:prstGeom prst="round2DiagRect">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285750" indent="-285750">
              <a:lnSpc>
                <a:spcPct val="150000"/>
              </a:lnSpc>
              <a:buFont typeface="Arial" panose="020B0604020202020204" pitchFamily="34" charset="0"/>
              <a:buChar char="•"/>
            </a:pPr>
            <a:r>
              <a:rPr lang="en-US" dirty="0">
                <a:solidFill>
                  <a:schemeClr val="tx1"/>
                </a:solidFill>
                <a:latin typeface="Candara" panose="020E0502030303020204" pitchFamily="34" charset="0"/>
              </a:rPr>
              <a:t>Create complex requirements for a </a:t>
            </a:r>
            <a:r>
              <a:rPr lang="en-US" dirty="0" err="1">
                <a:solidFill>
                  <a:schemeClr val="tx1"/>
                </a:solidFill>
                <a:latin typeface="Candara" panose="020E0502030303020204" pitchFamily="34" charset="0"/>
              </a:rPr>
              <a:t>microservice</a:t>
            </a:r>
            <a:r>
              <a:rPr lang="en-US" dirty="0">
                <a:solidFill>
                  <a:schemeClr val="tx1"/>
                </a:solidFill>
                <a:latin typeface="Candara" panose="020E0502030303020204" pitchFamily="34" charset="0"/>
              </a:rPr>
              <a:t> within an easy- to-write Docker File</a:t>
            </a:r>
          </a:p>
          <a:p>
            <a:pPr marL="285750" indent="-285750">
              <a:lnSpc>
                <a:spcPct val="150000"/>
              </a:lnSpc>
              <a:buFont typeface="Arial" panose="020B0604020202020204" pitchFamily="34" charset="0"/>
              <a:buChar char="•"/>
            </a:pPr>
            <a:r>
              <a:rPr lang="en-US" dirty="0">
                <a:solidFill>
                  <a:schemeClr val="tx1"/>
                </a:solidFill>
                <a:latin typeface="Candara" panose="020E0502030303020204" pitchFamily="34" charset="0"/>
              </a:rPr>
              <a:t>Push the code the </a:t>
            </a:r>
            <a:r>
              <a:rPr lang="en-US" dirty="0" err="1">
                <a:solidFill>
                  <a:schemeClr val="tx1"/>
                </a:solidFill>
                <a:latin typeface="Candara" panose="020E0502030303020204" pitchFamily="34" charset="0"/>
              </a:rPr>
              <a:t>Git</a:t>
            </a:r>
            <a:r>
              <a:rPr lang="en-US" dirty="0">
                <a:solidFill>
                  <a:schemeClr val="tx1"/>
                </a:solidFill>
                <a:latin typeface="Candara" panose="020E0502030303020204" pitchFamily="34" charset="0"/>
              </a:rPr>
              <a:t> </a:t>
            </a:r>
            <a:r>
              <a:rPr lang="en-US" dirty="0" smtClean="0">
                <a:solidFill>
                  <a:schemeClr val="tx1"/>
                </a:solidFill>
                <a:latin typeface="Candara" panose="020E0502030303020204" pitchFamily="34" charset="0"/>
              </a:rPr>
              <a:t>Repository</a:t>
            </a:r>
            <a:endParaRPr lang="en-US" dirty="0">
              <a:solidFill>
                <a:schemeClr val="tx1"/>
              </a:solidFill>
              <a:latin typeface="Candara" panose="020E0502030303020204" pitchFamily="34" charset="0"/>
            </a:endParaRPr>
          </a:p>
        </p:txBody>
      </p:sp>
      <p:sp>
        <p:nvSpPr>
          <p:cNvPr id="38" name="Round Diagonal Corner Rectangle 37"/>
          <p:cNvSpPr/>
          <p:nvPr/>
        </p:nvSpPr>
        <p:spPr>
          <a:xfrm>
            <a:off x="6400800" y="4201519"/>
            <a:ext cx="5570059" cy="2199281"/>
          </a:xfrm>
          <a:prstGeom prst="round2DiagRect">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285750" indent="-285750">
              <a:buFont typeface="Arial" panose="020B0604020202020204" pitchFamily="34" charset="0"/>
              <a:buChar char="•"/>
            </a:pPr>
            <a:r>
              <a:rPr lang="en-US" dirty="0" smtClean="0">
                <a:solidFill>
                  <a:schemeClr val="tx1"/>
                </a:solidFill>
                <a:latin typeface="Candara" panose="020E0502030303020204" pitchFamily="34" charset="0"/>
              </a:rPr>
              <a:t>CI server pull it down and build the exact environment that will be used in production to run the test suite without needing to configure the CI server at all.</a:t>
            </a:r>
          </a:p>
          <a:p>
            <a:pPr marL="285750" indent="-285750">
              <a:buFont typeface="Arial" panose="020B0604020202020204" pitchFamily="34" charset="0"/>
              <a:buChar char="•"/>
            </a:pPr>
            <a:r>
              <a:rPr lang="en-US" dirty="0" smtClean="0">
                <a:solidFill>
                  <a:schemeClr val="tx1"/>
                </a:solidFill>
                <a:latin typeface="Candara" panose="020E0502030303020204" pitchFamily="34" charset="0"/>
              </a:rPr>
              <a:t>Deploy it out to a staging environment</a:t>
            </a:r>
          </a:p>
          <a:p>
            <a:pPr marL="285750" indent="-285750">
              <a:buFont typeface="Arial" panose="020B0604020202020204" pitchFamily="34" charset="0"/>
              <a:buChar char="•"/>
            </a:pPr>
            <a:r>
              <a:rPr lang="en-US" dirty="0" smtClean="0">
                <a:solidFill>
                  <a:schemeClr val="tx1"/>
                </a:solidFill>
                <a:latin typeface="Candara" panose="020E0502030303020204" pitchFamily="34" charset="0"/>
              </a:rPr>
              <a:t>Roll exactly what you had in development, testing, and staging into production</a:t>
            </a:r>
          </a:p>
        </p:txBody>
      </p:sp>
    </p:spTree>
    <p:extLst>
      <p:ext uri="{BB962C8B-B14F-4D97-AF65-F5344CB8AC3E}">
        <p14:creationId xmlns:p14="http://schemas.microsoft.com/office/powerpoint/2010/main" val="12679106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47527" y="210311"/>
            <a:ext cx="11650767" cy="905257"/>
          </a:xfrm>
          <a:prstGeom prst="rect">
            <a:avLst/>
          </a:prstGeom>
        </p:spPr>
        <p:txBody>
          <a:bodyPr spcFirstLastPara="1" vert="horz" wrap="square" lIns="121900" tIns="121900" rIns="121900" bIns="121900" rtlCol="0" anchor="t" anchorCtr="0">
            <a:normAutofit/>
          </a:bodyPr>
          <a:lstStyle/>
          <a:p>
            <a:r>
              <a:rPr lang="en" dirty="0"/>
              <a:t>3 </a:t>
            </a:r>
            <a:r>
              <a:rPr lang="en" dirty="0" smtClean="0"/>
              <a:t>Myths about </a:t>
            </a:r>
            <a:r>
              <a:rPr lang="en" dirty="0"/>
              <a:t>Docker</a:t>
            </a:r>
            <a:endParaRPr dirty="0"/>
          </a:p>
        </p:txBody>
      </p:sp>
      <p:sp>
        <p:nvSpPr>
          <p:cNvPr id="61" name="Google Shape;61;p14"/>
          <p:cNvSpPr txBox="1">
            <a:spLocks noGrp="1"/>
          </p:cNvSpPr>
          <p:nvPr>
            <p:ph idx="1"/>
          </p:nvPr>
        </p:nvSpPr>
        <p:spPr>
          <a:xfrm>
            <a:off x="347526" y="1207300"/>
            <a:ext cx="11650767" cy="5230076"/>
          </a:xfrm>
          <a:prstGeom prst="rect">
            <a:avLst/>
          </a:prstGeom>
        </p:spPr>
        <p:txBody>
          <a:bodyPr spcFirstLastPara="1" vert="horz" wrap="square" lIns="121900" tIns="121900" rIns="121900" bIns="121900" rtlCol="0" anchor="t" anchorCtr="0">
            <a:normAutofit fontScale="77500" lnSpcReduction="20000"/>
          </a:bodyPr>
          <a:lstStyle/>
          <a:p>
            <a:pPr marL="514350" indent="-514350">
              <a:spcBef>
                <a:spcPts val="400"/>
              </a:spcBef>
              <a:spcAft>
                <a:spcPts val="400"/>
              </a:spcAft>
              <a:buFont typeface="+mj-lt"/>
              <a:buAutoNum type="arabicPeriod"/>
            </a:pPr>
            <a:r>
              <a:rPr lang="en" dirty="0" smtClean="0">
                <a:solidFill>
                  <a:schemeClr val="tx1"/>
                </a:solidFill>
              </a:rPr>
              <a:t>Docker </a:t>
            </a:r>
            <a:r>
              <a:rPr lang="en" dirty="0">
                <a:solidFill>
                  <a:schemeClr val="tx1"/>
                </a:solidFill>
              </a:rPr>
              <a:t>is all-or-nothing</a:t>
            </a:r>
            <a:endParaRPr dirty="0">
              <a:solidFill>
                <a:schemeClr val="tx1"/>
              </a:solidFill>
            </a:endParaRPr>
          </a:p>
          <a:p>
            <a:pPr lvl="1">
              <a:spcBef>
                <a:spcPts val="400"/>
              </a:spcBef>
              <a:spcAft>
                <a:spcPts val="400"/>
              </a:spcAft>
            </a:pPr>
            <a:r>
              <a:rPr lang="en" dirty="0">
                <a:solidFill>
                  <a:schemeClr val="tx1"/>
                </a:solidFill>
              </a:rPr>
              <a:t>Many </a:t>
            </a:r>
            <a:r>
              <a:rPr lang="en" dirty="0" smtClean="0">
                <a:solidFill>
                  <a:schemeClr val="tx1"/>
                </a:solidFill>
              </a:rPr>
              <a:t>SMEs </a:t>
            </a:r>
            <a:r>
              <a:rPr lang="en" dirty="0">
                <a:solidFill>
                  <a:schemeClr val="tx1"/>
                </a:solidFill>
              </a:rPr>
              <a:t>tend to believe that they have to use Docker to evolve the apps’ entire architecture. </a:t>
            </a:r>
            <a:endParaRPr lang="en" dirty="0" smtClean="0">
              <a:solidFill>
                <a:schemeClr val="tx1"/>
              </a:solidFill>
            </a:endParaRPr>
          </a:p>
          <a:p>
            <a:pPr lvl="1">
              <a:spcBef>
                <a:spcPts val="400"/>
              </a:spcBef>
              <a:spcAft>
                <a:spcPts val="400"/>
              </a:spcAft>
            </a:pPr>
            <a:r>
              <a:rPr lang="en" dirty="0" smtClean="0">
                <a:solidFill>
                  <a:schemeClr val="tx1"/>
                </a:solidFill>
              </a:rPr>
              <a:t>However</a:t>
            </a:r>
            <a:r>
              <a:rPr lang="en" dirty="0">
                <a:solidFill>
                  <a:schemeClr val="tx1"/>
                </a:solidFill>
              </a:rPr>
              <a:t>, that is not the case as Docker is compatible </a:t>
            </a:r>
            <a:r>
              <a:rPr lang="en" dirty="0" smtClean="0">
                <a:solidFill>
                  <a:schemeClr val="tx1"/>
                </a:solidFill>
              </a:rPr>
              <a:t>with simple and complex Apps, given </a:t>
            </a:r>
            <a:r>
              <a:rPr lang="en" dirty="0">
                <a:solidFill>
                  <a:schemeClr val="tx1"/>
                </a:solidFill>
              </a:rPr>
              <a:t>you isolate APIs and necessary web services.</a:t>
            </a:r>
            <a:endParaRPr dirty="0">
              <a:solidFill>
                <a:schemeClr val="tx1"/>
              </a:solidFill>
            </a:endParaRPr>
          </a:p>
          <a:p>
            <a:pPr marL="514350" indent="-514350">
              <a:spcBef>
                <a:spcPts val="400"/>
              </a:spcBef>
              <a:spcAft>
                <a:spcPts val="400"/>
              </a:spcAft>
              <a:buFont typeface="+mj-lt"/>
              <a:buAutoNum type="arabicPeriod"/>
            </a:pPr>
            <a:r>
              <a:rPr lang="en" dirty="0" smtClean="0">
                <a:solidFill>
                  <a:schemeClr val="tx1"/>
                </a:solidFill>
              </a:rPr>
              <a:t>Without </a:t>
            </a:r>
            <a:r>
              <a:rPr lang="en" dirty="0">
                <a:solidFill>
                  <a:schemeClr val="tx1"/>
                </a:solidFill>
              </a:rPr>
              <a:t>the cloud, Docker cannot be implemented</a:t>
            </a:r>
            <a:endParaRPr dirty="0">
              <a:solidFill>
                <a:schemeClr val="tx1"/>
              </a:solidFill>
            </a:endParaRPr>
          </a:p>
          <a:p>
            <a:pPr lvl="1">
              <a:lnSpc>
                <a:spcPct val="120000"/>
              </a:lnSpc>
              <a:spcBef>
                <a:spcPts val="400"/>
              </a:spcBef>
              <a:spcAft>
                <a:spcPts val="400"/>
              </a:spcAft>
            </a:pPr>
            <a:r>
              <a:rPr lang="en" dirty="0"/>
              <a:t>Cloud services are the talk of the day in terms of automation, storage, development, and whatnot. </a:t>
            </a:r>
          </a:p>
          <a:p>
            <a:pPr lvl="1">
              <a:lnSpc>
                <a:spcPct val="120000"/>
              </a:lnSpc>
              <a:spcBef>
                <a:spcPts val="400"/>
              </a:spcBef>
              <a:spcAft>
                <a:spcPts val="400"/>
              </a:spcAft>
            </a:pPr>
            <a:r>
              <a:rPr lang="en" dirty="0"/>
              <a:t>There is no mandatory requirement that indicates that your app should be on the cloud to use Docker. </a:t>
            </a:r>
          </a:p>
          <a:p>
            <a:pPr lvl="1">
              <a:lnSpc>
                <a:spcPct val="120000"/>
              </a:lnSpc>
              <a:spcBef>
                <a:spcPts val="400"/>
              </a:spcBef>
              <a:spcAft>
                <a:spcPts val="400"/>
              </a:spcAft>
            </a:pPr>
            <a:r>
              <a:rPr lang="en" dirty="0"/>
              <a:t>Docker offers various benefits with cloud services, but the requirement of your app comes first. </a:t>
            </a:r>
          </a:p>
          <a:p>
            <a:pPr lvl="1">
              <a:lnSpc>
                <a:spcPct val="120000"/>
              </a:lnSpc>
              <a:spcBef>
                <a:spcPts val="400"/>
              </a:spcBef>
              <a:spcAft>
                <a:spcPts val="400"/>
              </a:spcAft>
            </a:pPr>
            <a:r>
              <a:rPr lang="en" dirty="0"/>
              <a:t>Just because it provides a virtualized </a:t>
            </a:r>
            <a:r>
              <a:rPr lang="en" dirty="0">
                <a:solidFill>
                  <a:schemeClr val="tx1"/>
                </a:solidFill>
              </a:rPr>
              <a:t>OS, it does not mean you have to migrate towards the cloud.</a:t>
            </a:r>
            <a:endParaRPr dirty="0">
              <a:solidFill>
                <a:schemeClr val="tx1"/>
              </a:solidFill>
            </a:endParaRPr>
          </a:p>
          <a:p>
            <a:pPr marL="514350" indent="-514350">
              <a:spcBef>
                <a:spcPts val="400"/>
              </a:spcBef>
              <a:spcAft>
                <a:spcPts val="400"/>
              </a:spcAft>
              <a:buFont typeface="+mj-lt"/>
              <a:buAutoNum type="arabicPeriod"/>
            </a:pPr>
            <a:r>
              <a:rPr lang="en" dirty="0" smtClean="0">
                <a:solidFill>
                  <a:schemeClr val="tx1"/>
                </a:solidFill>
              </a:rPr>
              <a:t>Security </a:t>
            </a:r>
            <a:r>
              <a:rPr lang="en" dirty="0">
                <a:solidFill>
                  <a:schemeClr val="tx1"/>
                </a:solidFill>
              </a:rPr>
              <a:t>concerns with Docker is high</a:t>
            </a:r>
            <a:endParaRPr dirty="0">
              <a:solidFill>
                <a:schemeClr val="tx1"/>
              </a:solidFill>
            </a:endParaRPr>
          </a:p>
          <a:p>
            <a:pPr lvl="1">
              <a:lnSpc>
                <a:spcPct val="120000"/>
              </a:lnSpc>
              <a:spcBef>
                <a:spcPts val="400"/>
              </a:spcBef>
              <a:spcAft>
                <a:spcPts val="400"/>
              </a:spcAft>
            </a:pPr>
            <a:r>
              <a:rPr lang="en" dirty="0"/>
              <a:t>With the security concerns that come with Virtual Machines (VMs), many businesses falsely believe that Docker is prone to security breaches or is inherently insecure. </a:t>
            </a:r>
            <a:endParaRPr lang="en" dirty="0" smtClean="0"/>
          </a:p>
          <a:p>
            <a:pPr lvl="1">
              <a:lnSpc>
                <a:spcPct val="120000"/>
              </a:lnSpc>
              <a:spcBef>
                <a:spcPts val="400"/>
              </a:spcBef>
              <a:spcAft>
                <a:spcPts val="400"/>
              </a:spcAft>
            </a:pPr>
            <a:r>
              <a:rPr lang="en" dirty="0" smtClean="0"/>
              <a:t>Though </a:t>
            </a:r>
            <a:r>
              <a:rPr lang="en" dirty="0"/>
              <a:t>that may have been true in the past, currently, Docker uses Kernel-level security via virtualized servers. Therefore, Docker is secure as any other platform can be!</a:t>
            </a:r>
            <a:endParaRPr dirty="0"/>
          </a:p>
        </p:txBody>
      </p:sp>
      <p:sp>
        <p:nvSpPr>
          <p:cNvPr id="2" name="Slide Number Placeholder 1"/>
          <p:cNvSpPr>
            <a:spLocks noGrp="1"/>
          </p:cNvSpPr>
          <p:nvPr>
            <p:ph type="sldNum" sz="quarter" idx="12"/>
          </p:nvPr>
        </p:nvSpPr>
        <p:spPr/>
        <p:txBody>
          <a:bodyPr/>
          <a:lstStyle/>
          <a:p>
            <a:fld id="{B8DACC02-A2BD-4578-8E03-6D891060A695}" type="slidenum">
              <a:rPr lang="en-US" smtClean="0"/>
              <a:pPr/>
              <a:t>39</a:t>
            </a:fld>
            <a:endParaRPr lang="en-US" dirty="0"/>
          </a:p>
        </p:txBody>
      </p:sp>
    </p:spTree>
    <p:extLst>
      <p:ext uri="{BB962C8B-B14F-4D97-AF65-F5344CB8AC3E}">
        <p14:creationId xmlns:p14="http://schemas.microsoft.com/office/powerpoint/2010/main" val="240056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2D33E5-1FC3-7B48-856F-A26906F5CA39}"/>
              </a:ext>
            </a:extLst>
          </p:cNvPr>
          <p:cNvSpPr txBox="1"/>
          <p:nvPr/>
        </p:nvSpPr>
        <p:spPr>
          <a:xfrm>
            <a:off x="519373" y="706416"/>
            <a:ext cx="11318303" cy="605230"/>
          </a:xfrm>
          <a:prstGeom prst="rect">
            <a:avLst/>
          </a:prstGeom>
          <a:noFill/>
        </p:spPr>
        <p:txBody>
          <a:bodyPr wrap="square" rtlCol="0">
            <a:spAutoFit/>
          </a:bodyPr>
          <a:lstStyle/>
          <a:p>
            <a:pPr algn="l"/>
            <a:r>
              <a:rPr lang="en-US" sz="3333" dirty="0">
                <a:latin typeface="Aller" panose="02000503030000020004" pitchFamily="2" charset="0"/>
                <a:ea typeface="Amazon Ember" panose="020B0603020204020204" pitchFamily="34" charset="0"/>
                <a:cs typeface="Amazon Ember" panose="020B0603020204020204" pitchFamily="34" charset="0"/>
              </a:rPr>
              <a:t>Containers turn applications into one deployable artifact</a:t>
            </a:r>
          </a:p>
        </p:txBody>
      </p:sp>
      <p:grpSp>
        <p:nvGrpSpPr>
          <p:cNvPr id="14" name="Group 13">
            <a:extLst>
              <a:ext uri="{FF2B5EF4-FFF2-40B4-BE49-F238E27FC236}">
                <a16:creationId xmlns:a16="http://schemas.microsoft.com/office/drawing/2014/main" id="{ACA51543-C99D-6F4C-B77A-7F39B8621397}"/>
              </a:ext>
            </a:extLst>
          </p:cNvPr>
          <p:cNvGrpSpPr/>
          <p:nvPr/>
        </p:nvGrpSpPr>
        <p:grpSpPr>
          <a:xfrm>
            <a:off x="1457727" y="1908998"/>
            <a:ext cx="1203179" cy="1469679"/>
            <a:chOff x="2449311" y="3145756"/>
            <a:chExt cx="1443815" cy="1763614"/>
          </a:xfrm>
        </p:grpSpPr>
        <p:pic>
          <p:nvPicPr>
            <p:cNvPr id="12" name="Graphic 11">
              <a:extLst>
                <a:ext uri="{FF2B5EF4-FFF2-40B4-BE49-F238E27FC236}">
                  <a16:creationId xmlns:a16="http://schemas.microsoft.com/office/drawing/2014/main" id="{264E9544-7DE3-0C49-8C51-667A8891A5FE}"/>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449311" y="3145756"/>
              <a:ext cx="1443815" cy="1443815"/>
            </a:xfrm>
            <a:prstGeom prst="rect">
              <a:avLst/>
            </a:prstGeom>
          </p:spPr>
        </p:pic>
        <p:sp>
          <p:nvSpPr>
            <p:cNvPr id="13" name="TextBox 12">
              <a:extLst>
                <a:ext uri="{FF2B5EF4-FFF2-40B4-BE49-F238E27FC236}">
                  <a16:creationId xmlns:a16="http://schemas.microsoft.com/office/drawing/2014/main" id="{F827D228-87AE-1C46-A506-D3EADA26E5C2}"/>
                </a:ext>
              </a:extLst>
            </p:cNvPr>
            <p:cNvSpPr txBox="1"/>
            <p:nvPr/>
          </p:nvSpPr>
          <p:spPr>
            <a:xfrm>
              <a:off x="2627519" y="4490717"/>
              <a:ext cx="1087395" cy="418653"/>
            </a:xfrm>
            <a:prstGeom prst="rect">
              <a:avLst/>
            </a:prstGeom>
            <a:noFill/>
          </p:spPr>
          <p:txBody>
            <a:bodyPr wrap="square" rtlCol="0">
              <a:spAutoFit/>
            </a:bodyPr>
            <a:lstStyle/>
            <a:p>
              <a:pPr algn="ctr"/>
              <a:r>
                <a:rPr lang="en-US" sz="1667" dirty="0">
                  <a:latin typeface="Aller" panose="02000503030000020004" pitchFamily="2" charset="0"/>
                  <a:ea typeface="Amazon Ember" panose="020B0603020204020204" pitchFamily="34" charset="0"/>
                  <a:cs typeface="Amazon Ember" panose="020B0603020204020204" pitchFamily="34" charset="0"/>
                </a:rPr>
                <a:t>Code</a:t>
              </a:r>
            </a:p>
          </p:txBody>
        </p:sp>
      </p:grpSp>
      <p:grpSp>
        <p:nvGrpSpPr>
          <p:cNvPr id="26" name="Group 25">
            <a:extLst>
              <a:ext uri="{FF2B5EF4-FFF2-40B4-BE49-F238E27FC236}">
                <a16:creationId xmlns:a16="http://schemas.microsoft.com/office/drawing/2014/main" id="{DD17A6AF-6A24-D144-8AF1-8A3AFB67833F}"/>
              </a:ext>
            </a:extLst>
          </p:cNvPr>
          <p:cNvGrpSpPr/>
          <p:nvPr/>
        </p:nvGrpSpPr>
        <p:grpSpPr>
          <a:xfrm>
            <a:off x="6178525" y="2317648"/>
            <a:ext cx="1812616" cy="865888"/>
            <a:chOff x="7197636" y="3961138"/>
            <a:chExt cx="2175139" cy="1039065"/>
          </a:xfrm>
        </p:grpSpPr>
        <p:pic>
          <p:nvPicPr>
            <p:cNvPr id="21" name="Picture 20">
              <a:extLst>
                <a:ext uri="{FF2B5EF4-FFF2-40B4-BE49-F238E27FC236}">
                  <a16:creationId xmlns:a16="http://schemas.microsoft.com/office/drawing/2014/main" id="{9232361B-9F98-C549-B5A4-4BE8BFEC64F4}"/>
                </a:ext>
              </a:extLst>
            </p:cNvPr>
            <p:cNvPicPr>
              <a:picLocks noChangeAspect="1"/>
            </p:cNvPicPr>
            <p:nvPr/>
          </p:nvPicPr>
          <p:blipFill>
            <a:blip r:embed="rId4"/>
            <a:stretch>
              <a:fillRect/>
            </a:stretch>
          </p:blipFill>
          <p:spPr>
            <a:xfrm>
              <a:off x="7488195" y="3961138"/>
              <a:ext cx="1594022" cy="510905"/>
            </a:xfrm>
            <a:prstGeom prst="rect">
              <a:avLst/>
            </a:prstGeom>
          </p:spPr>
        </p:pic>
        <p:sp>
          <p:nvSpPr>
            <p:cNvPr id="22" name="TextBox 21">
              <a:extLst>
                <a:ext uri="{FF2B5EF4-FFF2-40B4-BE49-F238E27FC236}">
                  <a16:creationId xmlns:a16="http://schemas.microsoft.com/office/drawing/2014/main" id="{32E69922-E93E-574F-9D84-90625EF5310B}"/>
                </a:ext>
              </a:extLst>
            </p:cNvPr>
            <p:cNvSpPr txBox="1"/>
            <p:nvPr/>
          </p:nvSpPr>
          <p:spPr>
            <a:xfrm>
              <a:off x="7197636" y="4581550"/>
              <a:ext cx="2175139" cy="418653"/>
            </a:xfrm>
            <a:prstGeom prst="rect">
              <a:avLst/>
            </a:prstGeom>
            <a:noFill/>
          </p:spPr>
          <p:txBody>
            <a:bodyPr wrap="square" rtlCol="0">
              <a:spAutoFit/>
            </a:bodyPr>
            <a:lstStyle/>
            <a:p>
              <a:pPr algn="ctr"/>
              <a:r>
                <a:rPr lang="en-US" sz="1667" dirty="0">
                  <a:latin typeface="Aller" panose="02000503030000020004" pitchFamily="2" charset="0"/>
                  <a:ea typeface="Amazon Ember" panose="020B0603020204020204" pitchFamily="34" charset="0"/>
                  <a:cs typeface="Amazon Ember" panose="020B0603020204020204" pitchFamily="34" charset="0"/>
                </a:rPr>
                <a:t>Code packages</a:t>
              </a:r>
            </a:p>
          </p:txBody>
        </p:sp>
      </p:grpSp>
      <p:grpSp>
        <p:nvGrpSpPr>
          <p:cNvPr id="27" name="Group 26">
            <a:extLst>
              <a:ext uri="{FF2B5EF4-FFF2-40B4-BE49-F238E27FC236}">
                <a16:creationId xmlns:a16="http://schemas.microsoft.com/office/drawing/2014/main" id="{7BBCECC8-665B-374E-B9B3-149EADB71D30}"/>
              </a:ext>
            </a:extLst>
          </p:cNvPr>
          <p:cNvGrpSpPr/>
          <p:nvPr/>
        </p:nvGrpSpPr>
        <p:grpSpPr>
          <a:xfrm>
            <a:off x="8567206" y="1908996"/>
            <a:ext cx="1812616" cy="1508636"/>
            <a:chOff x="4305808" y="5665466"/>
            <a:chExt cx="2175139" cy="1810363"/>
          </a:xfrm>
        </p:grpSpPr>
        <p:pic>
          <p:nvPicPr>
            <p:cNvPr id="24" name="Graphic 23">
              <a:extLst>
                <a:ext uri="{FF2B5EF4-FFF2-40B4-BE49-F238E27FC236}">
                  <a16:creationId xmlns:a16="http://schemas.microsoft.com/office/drawing/2014/main" id="{533EFFFB-4E43-6447-8D82-470D12CA329D}"/>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855173" y="5665466"/>
              <a:ext cx="1076411" cy="1076411"/>
            </a:xfrm>
            <a:prstGeom prst="rect">
              <a:avLst/>
            </a:prstGeom>
          </p:spPr>
        </p:pic>
        <p:sp>
          <p:nvSpPr>
            <p:cNvPr id="25" name="TextBox 24">
              <a:extLst>
                <a:ext uri="{FF2B5EF4-FFF2-40B4-BE49-F238E27FC236}">
                  <a16:creationId xmlns:a16="http://schemas.microsoft.com/office/drawing/2014/main" id="{400392C8-E117-A341-A951-2BF2FE8B5A27}"/>
                </a:ext>
              </a:extLst>
            </p:cNvPr>
            <p:cNvSpPr txBox="1"/>
            <p:nvPr/>
          </p:nvSpPr>
          <p:spPr>
            <a:xfrm>
              <a:off x="4305808" y="6749323"/>
              <a:ext cx="2175139" cy="726506"/>
            </a:xfrm>
            <a:prstGeom prst="rect">
              <a:avLst/>
            </a:prstGeom>
            <a:noFill/>
          </p:spPr>
          <p:txBody>
            <a:bodyPr wrap="square" rtlCol="0">
              <a:spAutoFit/>
            </a:bodyPr>
            <a:lstStyle/>
            <a:p>
              <a:pPr algn="ctr"/>
              <a:r>
                <a:rPr lang="en-US" sz="1667" dirty="0">
                  <a:latin typeface="Aller" panose="02000503030000020004" pitchFamily="2" charset="0"/>
                  <a:ea typeface="Amazon Ember" panose="020B0603020204020204" pitchFamily="34" charset="0"/>
                  <a:cs typeface="Amazon Ember" panose="020B0603020204020204" pitchFamily="34" charset="0"/>
                </a:rPr>
                <a:t>Operating system packages</a:t>
              </a:r>
            </a:p>
          </p:txBody>
        </p:sp>
      </p:grpSp>
      <p:sp>
        <p:nvSpPr>
          <p:cNvPr id="17" name="TextBox 16">
            <a:extLst>
              <a:ext uri="{FF2B5EF4-FFF2-40B4-BE49-F238E27FC236}">
                <a16:creationId xmlns:a16="http://schemas.microsoft.com/office/drawing/2014/main" id="{F85D05B6-387B-9543-8C47-902E51A125C0}"/>
              </a:ext>
            </a:extLst>
          </p:cNvPr>
          <p:cNvSpPr txBox="1"/>
          <p:nvPr/>
        </p:nvSpPr>
        <p:spPr>
          <a:xfrm>
            <a:off x="4957999" y="5950373"/>
            <a:ext cx="1812616" cy="348878"/>
          </a:xfrm>
          <a:prstGeom prst="rect">
            <a:avLst/>
          </a:prstGeom>
          <a:noFill/>
        </p:spPr>
        <p:txBody>
          <a:bodyPr wrap="square" rtlCol="0">
            <a:spAutoFit/>
          </a:bodyPr>
          <a:lstStyle/>
          <a:p>
            <a:pPr algn="ctr"/>
            <a:r>
              <a:rPr lang="en-US" sz="1667" dirty="0">
                <a:latin typeface="Aller" panose="02000503030000020004" pitchFamily="2" charset="0"/>
                <a:ea typeface="Amazon Ember" panose="020B0603020204020204" pitchFamily="34" charset="0"/>
                <a:cs typeface="Amazon Ember" panose="020B0603020204020204" pitchFamily="34" charset="0"/>
              </a:rPr>
              <a:t>Container image</a:t>
            </a:r>
          </a:p>
        </p:txBody>
      </p:sp>
      <p:cxnSp>
        <p:nvCxnSpPr>
          <p:cNvPr id="10" name="Straight Arrow Connector 9">
            <a:extLst>
              <a:ext uri="{FF2B5EF4-FFF2-40B4-BE49-F238E27FC236}">
                <a16:creationId xmlns:a16="http://schemas.microsoft.com/office/drawing/2014/main" id="{3A7CD53E-0FD5-E841-8297-EBFB5DA52475}"/>
              </a:ext>
            </a:extLst>
          </p:cNvPr>
          <p:cNvCxnSpPr>
            <a:cxnSpLocks/>
          </p:cNvCxnSpPr>
          <p:nvPr/>
        </p:nvCxnSpPr>
        <p:spPr>
          <a:xfrm>
            <a:off x="2682087" y="3429000"/>
            <a:ext cx="2336482" cy="1596913"/>
          </a:xfrm>
          <a:prstGeom prst="straightConnector1">
            <a:avLst/>
          </a:prstGeom>
          <a:ln w="69850">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30C2EA6F-8263-0A4C-926D-7D55FB267472}"/>
              </a:ext>
            </a:extLst>
          </p:cNvPr>
          <p:cNvCxnSpPr>
            <a:cxnSpLocks/>
          </p:cNvCxnSpPr>
          <p:nvPr/>
        </p:nvCxnSpPr>
        <p:spPr>
          <a:xfrm>
            <a:off x="4365908" y="3268030"/>
            <a:ext cx="905161" cy="1130315"/>
          </a:xfrm>
          <a:prstGeom prst="straightConnector1">
            <a:avLst/>
          </a:prstGeom>
          <a:ln w="69850">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DC269893-1C65-DF42-B691-2DA729B2D93C}"/>
              </a:ext>
            </a:extLst>
          </p:cNvPr>
          <p:cNvCxnSpPr>
            <a:cxnSpLocks/>
            <a:stCxn id="22" idx="2"/>
          </p:cNvCxnSpPr>
          <p:nvPr/>
        </p:nvCxnSpPr>
        <p:spPr>
          <a:xfrm flipH="1">
            <a:off x="6301658" y="3168083"/>
            <a:ext cx="783175" cy="1012093"/>
          </a:xfrm>
          <a:prstGeom prst="straightConnector1">
            <a:avLst/>
          </a:prstGeom>
          <a:ln w="69850">
            <a:tailEnd type="triangle"/>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671D209E-595C-E94C-A436-9BC0B560A098}"/>
              </a:ext>
            </a:extLst>
          </p:cNvPr>
          <p:cNvCxnSpPr>
            <a:cxnSpLocks/>
          </p:cNvCxnSpPr>
          <p:nvPr/>
        </p:nvCxnSpPr>
        <p:spPr>
          <a:xfrm flipH="1">
            <a:off x="6710045" y="3563218"/>
            <a:ext cx="2314965" cy="1462696"/>
          </a:xfrm>
          <a:prstGeom prst="straightConnector1">
            <a:avLst/>
          </a:prstGeom>
          <a:ln w="69850">
            <a:tailEnd type="triangle"/>
          </a:ln>
          <a:effectLst/>
        </p:spPr>
        <p:style>
          <a:lnRef idx="2">
            <a:schemeClr val="accent1"/>
          </a:lnRef>
          <a:fillRef idx="0">
            <a:schemeClr val="accent1"/>
          </a:fillRef>
          <a:effectRef idx="1">
            <a:schemeClr val="accent1"/>
          </a:effectRef>
          <a:fontRef idx="minor">
            <a:schemeClr val="tx1"/>
          </a:fontRef>
        </p:style>
      </p:cxnSp>
      <p:pic>
        <p:nvPicPr>
          <p:cNvPr id="36" name="Graphic 35">
            <a:extLst>
              <a:ext uri="{FF2B5EF4-FFF2-40B4-BE49-F238E27FC236}">
                <a16:creationId xmlns:a16="http://schemas.microsoft.com/office/drawing/2014/main" id="{9505B717-ECC7-8F42-ADAF-512F8F17433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5101252" y="4375624"/>
            <a:ext cx="1499548" cy="1499548"/>
          </a:xfrm>
          <a:prstGeom prst="rect">
            <a:avLst/>
          </a:prstGeom>
        </p:spPr>
      </p:pic>
      <p:grpSp>
        <p:nvGrpSpPr>
          <p:cNvPr id="23" name="Group 22">
            <a:extLst>
              <a:ext uri="{FF2B5EF4-FFF2-40B4-BE49-F238E27FC236}">
                <a16:creationId xmlns:a16="http://schemas.microsoft.com/office/drawing/2014/main" id="{CA9455A3-94AF-E948-B995-D85C2FB02673}"/>
              </a:ext>
            </a:extLst>
          </p:cNvPr>
          <p:cNvGrpSpPr/>
          <p:nvPr/>
        </p:nvGrpSpPr>
        <p:grpSpPr>
          <a:xfrm>
            <a:off x="3426426" y="1645418"/>
            <a:ext cx="1838068" cy="1523817"/>
            <a:chOff x="4170581" y="3254760"/>
            <a:chExt cx="2205682" cy="1828580"/>
          </a:xfrm>
        </p:grpSpPr>
        <p:pic>
          <p:nvPicPr>
            <p:cNvPr id="30" name="Picture 29">
              <a:extLst>
                <a:ext uri="{FF2B5EF4-FFF2-40B4-BE49-F238E27FC236}">
                  <a16:creationId xmlns:a16="http://schemas.microsoft.com/office/drawing/2014/main" id="{11A7CC8C-1C92-2E4A-89F9-DAA2E6D76792}"/>
                </a:ext>
              </a:extLst>
            </p:cNvPr>
            <p:cNvPicPr>
              <a:picLocks noChangeAspect="1"/>
            </p:cNvPicPr>
            <p:nvPr/>
          </p:nvPicPr>
          <p:blipFill>
            <a:blip r:embed="rId9"/>
            <a:stretch>
              <a:fillRect/>
            </a:stretch>
          </p:blipFill>
          <p:spPr>
            <a:xfrm>
              <a:off x="4170581" y="3254760"/>
              <a:ext cx="2175139" cy="1332465"/>
            </a:xfrm>
            <a:prstGeom prst="rect">
              <a:avLst/>
            </a:prstGeom>
          </p:spPr>
        </p:pic>
        <p:sp>
          <p:nvSpPr>
            <p:cNvPr id="32" name="TextBox 31">
              <a:extLst>
                <a:ext uri="{FF2B5EF4-FFF2-40B4-BE49-F238E27FC236}">
                  <a16:creationId xmlns:a16="http://schemas.microsoft.com/office/drawing/2014/main" id="{2C04AF50-66AF-344E-B25A-38CF98716FF4}"/>
                </a:ext>
              </a:extLst>
            </p:cNvPr>
            <p:cNvSpPr txBox="1"/>
            <p:nvPr/>
          </p:nvSpPr>
          <p:spPr>
            <a:xfrm>
              <a:off x="4201123" y="4664686"/>
              <a:ext cx="2175140" cy="418654"/>
            </a:xfrm>
            <a:prstGeom prst="rect">
              <a:avLst/>
            </a:prstGeom>
            <a:noFill/>
          </p:spPr>
          <p:txBody>
            <a:bodyPr wrap="square" rtlCol="0">
              <a:spAutoFit/>
            </a:bodyPr>
            <a:lstStyle/>
            <a:p>
              <a:pPr algn="ctr"/>
              <a:r>
                <a:rPr lang="en-US" sz="1667" dirty="0">
                  <a:latin typeface="Aller" panose="02000503030000020004" pitchFamily="2" charset="0"/>
                  <a:ea typeface="Amazon Ember" panose="020B0603020204020204" pitchFamily="34" charset="0"/>
                  <a:cs typeface="Amazon Ember" panose="020B0603020204020204" pitchFamily="34" charset="0"/>
                </a:rPr>
                <a:t>Runtime</a:t>
              </a:r>
            </a:p>
          </p:txBody>
        </p:sp>
      </p:grpSp>
    </p:spTree>
    <p:extLst>
      <p:ext uri="{BB962C8B-B14F-4D97-AF65-F5344CB8AC3E}">
        <p14:creationId xmlns:p14="http://schemas.microsoft.com/office/powerpoint/2010/main" val="32931984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Docker</a:t>
            </a:r>
            <a:r>
              <a:rPr lang="en-US" dirty="0"/>
              <a:t> </a:t>
            </a:r>
            <a:r>
              <a:rPr lang="en-US" dirty="0" smtClean="0"/>
              <a:t>Case Study</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t>40</a:t>
            </a:fld>
            <a:endParaRPr lang="en-US"/>
          </a:p>
        </p:txBody>
      </p:sp>
      <p:pic>
        <p:nvPicPr>
          <p:cNvPr id="7170" name="Picture 2" descr="Empowering App Development for Developers | Doc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7807" y="199072"/>
            <a:ext cx="3200400" cy="273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4115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Docker Case Study (Indiana University)</a:t>
            </a:r>
            <a:endParaRPr lang="en-US" dirty="0"/>
          </a:p>
        </p:txBody>
      </p:sp>
      <p:sp>
        <p:nvSpPr>
          <p:cNvPr id="3" name="Content Placeholder 2"/>
          <p:cNvSpPr>
            <a:spLocks noGrp="1"/>
          </p:cNvSpPr>
          <p:nvPr>
            <p:ph idx="1"/>
          </p:nvPr>
        </p:nvSpPr>
        <p:spPr/>
        <p:txBody>
          <a:bodyPr/>
          <a:lstStyle/>
          <a:p>
            <a:r>
              <a:rPr lang="en-US" dirty="0" smtClean="0"/>
              <a:t>Problem Statement </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41</a:t>
            </a:fld>
            <a:endParaRPr lang="en-US" dirty="0"/>
          </a:p>
        </p:txBody>
      </p:sp>
      <p:sp>
        <p:nvSpPr>
          <p:cNvPr id="5" name="Oval 4"/>
          <p:cNvSpPr/>
          <p:nvPr/>
        </p:nvSpPr>
        <p:spPr>
          <a:xfrm>
            <a:off x="786384" y="2194560"/>
            <a:ext cx="411480" cy="5029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smtClean="0">
                <a:latin typeface="Candara" panose="020E0502030303020204" pitchFamily="34" charset="0"/>
              </a:rPr>
              <a:t>1</a:t>
            </a:r>
            <a:endParaRPr lang="en-US" sz="3600" dirty="0">
              <a:latin typeface="Candara" panose="020E0502030303020204" pitchFamily="34" charset="0"/>
            </a:endParaRPr>
          </a:p>
        </p:txBody>
      </p:sp>
      <p:sp>
        <p:nvSpPr>
          <p:cNvPr id="6" name="Oval 5"/>
          <p:cNvSpPr/>
          <p:nvPr/>
        </p:nvSpPr>
        <p:spPr>
          <a:xfrm>
            <a:off x="5629656" y="2194560"/>
            <a:ext cx="411480" cy="5029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smtClean="0">
                <a:latin typeface="Candara" panose="020E0502030303020204" pitchFamily="34" charset="0"/>
              </a:rPr>
              <a:t>2</a:t>
            </a:r>
            <a:endParaRPr lang="en-US" sz="3600" dirty="0">
              <a:latin typeface="Candara" panose="020E0502030303020204" pitchFamily="34" charset="0"/>
            </a:endParaRPr>
          </a:p>
        </p:txBody>
      </p:sp>
      <p:sp>
        <p:nvSpPr>
          <p:cNvPr id="7" name="Rectangle 6"/>
          <p:cNvSpPr/>
          <p:nvPr/>
        </p:nvSpPr>
        <p:spPr>
          <a:xfrm>
            <a:off x="1042470" y="3292303"/>
            <a:ext cx="1170378" cy="594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Candara" panose="020E0502030303020204" pitchFamily="34" charset="0"/>
              </a:rPr>
              <a:t>Custom Scripts</a:t>
            </a:r>
            <a:endParaRPr lang="en-US" sz="2000" dirty="0">
              <a:latin typeface="Candara" panose="020E0502030303020204" pitchFamily="34" charset="0"/>
            </a:endParaRPr>
          </a:p>
        </p:txBody>
      </p:sp>
      <p:sp>
        <p:nvSpPr>
          <p:cNvPr id="8" name="Rectangle 7"/>
          <p:cNvSpPr/>
          <p:nvPr/>
        </p:nvSpPr>
        <p:spPr>
          <a:xfrm>
            <a:off x="3136392" y="2624328"/>
            <a:ext cx="1170432" cy="5669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chemeClr val="tx1"/>
                </a:solidFill>
                <a:latin typeface="Candara" panose="020E0502030303020204" pitchFamily="34" charset="0"/>
              </a:rPr>
              <a:t>VM</a:t>
            </a:r>
            <a:endParaRPr lang="en-US" dirty="0">
              <a:solidFill>
                <a:schemeClr val="tx1"/>
              </a:solidFill>
              <a:latin typeface="Candara" panose="020E0502030303020204" pitchFamily="34" charset="0"/>
            </a:endParaRPr>
          </a:p>
        </p:txBody>
      </p:sp>
      <p:sp>
        <p:nvSpPr>
          <p:cNvPr id="9" name="Rectangle 8"/>
          <p:cNvSpPr/>
          <p:nvPr/>
        </p:nvSpPr>
        <p:spPr>
          <a:xfrm>
            <a:off x="3136392" y="3410712"/>
            <a:ext cx="1170432" cy="5669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chemeClr val="tx1"/>
                </a:solidFill>
                <a:latin typeface="Candara" panose="020E0502030303020204" pitchFamily="34" charset="0"/>
              </a:rPr>
              <a:t>VM</a:t>
            </a:r>
            <a:endParaRPr lang="en-US" dirty="0">
              <a:solidFill>
                <a:schemeClr val="tx1"/>
              </a:solidFill>
              <a:latin typeface="Candara" panose="020E0502030303020204" pitchFamily="34" charset="0"/>
            </a:endParaRPr>
          </a:p>
        </p:txBody>
      </p:sp>
      <p:sp>
        <p:nvSpPr>
          <p:cNvPr id="10" name="Rectangle 9"/>
          <p:cNvSpPr/>
          <p:nvPr/>
        </p:nvSpPr>
        <p:spPr>
          <a:xfrm>
            <a:off x="3136392" y="4197096"/>
            <a:ext cx="1170432" cy="5669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chemeClr val="tx1"/>
                </a:solidFill>
                <a:latin typeface="Candara" panose="020E0502030303020204" pitchFamily="34" charset="0"/>
              </a:rPr>
              <a:t>VM</a:t>
            </a:r>
            <a:endParaRPr lang="en-US" dirty="0">
              <a:solidFill>
                <a:schemeClr val="tx1"/>
              </a:solidFill>
              <a:latin typeface="Candara" panose="020E0502030303020204" pitchFamily="34" charset="0"/>
            </a:endParaRPr>
          </a:p>
        </p:txBody>
      </p:sp>
      <p:cxnSp>
        <p:nvCxnSpPr>
          <p:cNvPr id="12" name="Straight Arrow Connector 11"/>
          <p:cNvCxnSpPr>
            <a:endCxn id="8" idx="1"/>
          </p:cNvCxnSpPr>
          <p:nvPr/>
        </p:nvCxnSpPr>
        <p:spPr>
          <a:xfrm flipV="1">
            <a:off x="2212848" y="2907792"/>
            <a:ext cx="923544" cy="68169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7" idx="3"/>
          </p:cNvCxnSpPr>
          <p:nvPr/>
        </p:nvCxnSpPr>
        <p:spPr>
          <a:xfrm>
            <a:off x="2212848" y="3589483"/>
            <a:ext cx="923544" cy="10469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7" idx="3"/>
            <a:endCxn id="10" idx="1"/>
          </p:cNvCxnSpPr>
          <p:nvPr/>
        </p:nvCxnSpPr>
        <p:spPr>
          <a:xfrm>
            <a:off x="2212848" y="3589483"/>
            <a:ext cx="923544" cy="89107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978408" y="5084064"/>
            <a:ext cx="3438144" cy="707886"/>
          </a:xfrm>
          <a:prstGeom prst="rect">
            <a:avLst/>
          </a:prstGeom>
          <a:noFill/>
        </p:spPr>
        <p:txBody>
          <a:bodyPr wrap="square" rtlCol="0">
            <a:spAutoFit/>
          </a:bodyPr>
          <a:lstStyle/>
          <a:p>
            <a:r>
              <a:rPr lang="en-US" sz="2000" dirty="0" smtClean="0">
                <a:latin typeface="Candara" panose="020E0502030303020204" pitchFamily="34" charset="0"/>
              </a:rPr>
              <a:t>Applications are deployed in the VMs using scripts</a:t>
            </a:r>
            <a:endParaRPr lang="en-US" sz="2000" dirty="0">
              <a:latin typeface="Candara" panose="020E0502030303020204" pitchFamily="34" charset="0"/>
            </a:endParaRPr>
          </a:p>
        </p:txBody>
      </p:sp>
      <p:sp>
        <p:nvSpPr>
          <p:cNvPr id="21" name="TextBox 20"/>
          <p:cNvSpPr txBox="1"/>
          <p:nvPr/>
        </p:nvSpPr>
        <p:spPr>
          <a:xfrm>
            <a:off x="6163056" y="2343537"/>
            <a:ext cx="5449824" cy="707886"/>
          </a:xfrm>
          <a:prstGeom prst="rect">
            <a:avLst/>
          </a:prstGeom>
          <a:noFill/>
          <a:ln w="38100">
            <a:solidFill>
              <a:schemeClr val="tx1"/>
            </a:solidFill>
            <a:prstDash val="dash"/>
          </a:ln>
        </p:spPr>
        <p:txBody>
          <a:bodyPr wrap="square" rtlCol="0">
            <a:spAutoFit/>
          </a:bodyPr>
          <a:lstStyle/>
          <a:p>
            <a:r>
              <a:rPr lang="en-US" sz="2000" dirty="0" smtClean="0">
                <a:latin typeface="Candara" panose="020E0502030303020204" pitchFamily="34" charset="0"/>
              </a:rPr>
              <a:t>Their environment was optimized for their legacy Java-based applications</a:t>
            </a:r>
            <a:endParaRPr lang="en-US" sz="2000" dirty="0">
              <a:latin typeface="Candara" panose="020E0502030303020204" pitchFamily="34" charset="0"/>
            </a:endParaRPr>
          </a:p>
        </p:txBody>
      </p:sp>
    </p:spTree>
    <p:extLst>
      <p:ext uri="{BB962C8B-B14F-4D97-AF65-F5344CB8AC3E}">
        <p14:creationId xmlns:p14="http://schemas.microsoft.com/office/powerpoint/2010/main" val="394167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Docker Case Study (Indiana University)</a:t>
            </a:r>
            <a:endParaRPr lang="en-US" dirty="0"/>
          </a:p>
        </p:txBody>
      </p:sp>
      <p:sp>
        <p:nvSpPr>
          <p:cNvPr id="3" name="Content Placeholder 2"/>
          <p:cNvSpPr>
            <a:spLocks noGrp="1"/>
          </p:cNvSpPr>
          <p:nvPr>
            <p:ph idx="1"/>
          </p:nvPr>
        </p:nvSpPr>
        <p:spPr/>
        <p:txBody>
          <a:bodyPr/>
          <a:lstStyle/>
          <a:p>
            <a:r>
              <a:rPr lang="en-US" dirty="0" smtClean="0"/>
              <a:t>Problem Statement </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42</a:t>
            </a:fld>
            <a:endParaRPr lang="en-US" dirty="0"/>
          </a:p>
        </p:txBody>
      </p:sp>
      <p:sp>
        <p:nvSpPr>
          <p:cNvPr id="5" name="Oval 4"/>
          <p:cNvSpPr/>
          <p:nvPr/>
        </p:nvSpPr>
        <p:spPr>
          <a:xfrm>
            <a:off x="786384" y="2194560"/>
            <a:ext cx="411480" cy="5029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smtClean="0">
                <a:latin typeface="Candara" panose="020E0502030303020204" pitchFamily="34" charset="0"/>
              </a:rPr>
              <a:t>3</a:t>
            </a:r>
            <a:endParaRPr lang="en-US" sz="3600" dirty="0">
              <a:latin typeface="Candara" panose="020E0502030303020204" pitchFamily="34" charset="0"/>
            </a:endParaRPr>
          </a:p>
        </p:txBody>
      </p:sp>
      <p:sp>
        <p:nvSpPr>
          <p:cNvPr id="7" name="Rectangle 6"/>
          <p:cNvSpPr/>
          <p:nvPr/>
        </p:nvSpPr>
        <p:spPr>
          <a:xfrm>
            <a:off x="1463094" y="2752807"/>
            <a:ext cx="2148786" cy="456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Candara" panose="020E0502030303020204" pitchFamily="34" charset="0"/>
              </a:rPr>
              <a:t>UI</a:t>
            </a:r>
            <a:endParaRPr lang="en-US" sz="2000" dirty="0">
              <a:latin typeface="Candara" panose="020E0502030303020204" pitchFamily="34" charset="0"/>
            </a:endParaRPr>
          </a:p>
        </p:txBody>
      </p:sp>
      <p:cxnSp>
        <p:nvCxnSpPr>
          <p:cNvPr id="12" name="Straight Arrow Connector 11"/>
          <p:cNvCxnSpPr>
            <a:stCxn id="7" idx="2"/>
            <a:endCxn id="17" idx="0"/>
          </p:cNvCxnSpPr>
          <p:nvPr/>
        </p:nvCxnSpPr>
        <p:spPr>
          <a:xfrm>
            <a:off x="2537487" y="3209544"/>
            <a:ext cx="0" cy="218037"/>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20" name="TextBox 19"/>
          <p:cNvSpPr txBox="1"/>
          <p:nvPr/>
        </p:nvSpPr>
        <p:spPr>
          <a:xfrm>
            <a:off x="1316736" y="5662534"/>
            <a:ext cx="2734056" cy="400110"/>
          </a:xfrm>
          <a:prstGeom prst="rect">
            <a:avLst/>
          </a:prstGeom>
          <a:noFill/>
          <a:ln w="19050">
            <a:solidFill>
              <a:schemeClr val="tx1"/>
            </a:solidFill>
            <a:prstDash val="lgDash"/>
          </a:ln>
        </p:spPr>
        <p:txBody>
          <a:bodyPr wrap="square" rtlCol="0">
            <a:spAutoFit/>
          </a:bodyPr>
          <a:lstStyle/>
          <a:p>
            <a:pPr algn="ctr"/>
            <a:r>
              <a:rPr lang="en-US" sz="2000" dirty="0" smtClean="0">
                <a:latin typeface="Candara" panose="020E0502030303020204" pitchFamily="34" charset="0"/>
              </a:rPr>
              <a:t>Monolithic Architecture</a:t>
            </a:r>
            <a:endParaRPr lang="en-US" sz="2000" dirty="0">
              <a:latin typeface="Candara" panose="020E0502030303020204" pitchFamily="34" charset="0"/>
            </a:endParaRPr>
          </a:p>
        </p:txBody>
      </p:sp>
      <p:sp>
        <p:nvSpPr>
          <p:cNvPr id="21" name="TextBox 20"/>
          <p:cNvSpPr txBox="1"/>
          <p:nvPr/>
        </p:nvSpPr>
        <p:spPr>
          <a:xfrm>
            <a:off x="3931920" y="1363230"/>
            <a:ext cx="6848856" cy="707886"/>
          </a:xfrm>
          <a:prstGeom prst="rect">
            <a:avLst/>
          </a:prstGeom>
          <a:noFill/>
          <a:ln w="38100">
            <a:solidFill>
              <a:schemeClr val="tx1"/>
            </a:solidFill>
            <a:prstDash val="dash"/>
          </a:ln>
        </p:spPr>
        <p:txBody>
          <a:bodyPr wrap="square" rtlCol="0">
            <a:spAutoFit/>
          </a:bodyPr>
          <a:lstStyle/>
          <a:p>
            <a:r>
              <a:rPr lang="en-US" sz="2000" dirty="0" smtClean="0">
                <a:latin typeface="Candara" panose="020E0502030303020204" pitchFamily="34" charset="0"/>
              </a:rPr>
              <a:t>The university wanted to improve the way they architect applications, by moving to </a:t>
            </a:r>
            <a:r>
              <a:rPr lang="en-US" sz="2000" dirty="0" err="1" smtClean="0">
                <a:latin typeface="Candara" panose="020E0502030303020204" pitchFamily="34" charset="0"/>
              </a:rPr>
              <a:t>microservices</a:t>
            </a:r>
            <a:r>
              <a:rPr lang="en-US" sz="2000" dirty="0" smtClean="0">
                <a:latin typeface="Candara" panose="020E0502030303020204" pitchFamily="34" charset="0"/>
              </a:rPr>
              <a:t> based architecture</a:t>
            </a:r>
            <a:endParaRPr lang="en-US" sz="2000" dirty="0">
              <a:latin typeface="Candara" panose="020E0502030303020204" pitchFamily="34" charset="0"/>
            </a:endParaRPr>
          </a:p>
        </p:txBody>
      </p:sp>
      <p:sp>
        <p:nvSpPr>
          <p:cNvPr id="17" name="Rectangle 16"/>
          <p:cNvSpPr/>
          <p:nvPr/>
        </p:nvSpPr>
        <p:spPr>
          <a:xfrm>
            <a:off x="1463094" y="3427581"/>
            <a:ext cx="2148786" cy="456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Candara" panose="020E0502030303020204" pitchFamily="34" charset="0"/>
              </a:rPr>
              <a:t>Business Logic</a:t>
            </a:r>
            <a:endParaRPr lang="en-US" sz="2000" dirty="0">
              <a:latin typeface="Candara" panose="020E0502030303020204" pitchFamily="34" charset="0"/>
            </a:endParaRPr>
          </a:p>
        </p:txBody>
      </p:sp>
      <p:sp>
        <p:nvSpPr>
          <p:cNvPr id="19" name="Rectangle 18"/>
          <p:cNvSpPr/>
          <p:nvPr/>
        </p:nvSpPr>
        <p:spPr>
          <a:xfrm>
            <a:off x="1463094" y="4102355"/>
            <a:ext cx="2148786" cy="456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Candara" panose="020E0502030303020204" pitchFamily="34" charset="0"/>
              </a:rPr>
              <a:t>Data Access Layer</a:t>
            </a:r>
            <a:endParaRPr lang="en-US" sz="2000" dirty="0">
              <a:latin typeface="Candara" panose="020E0502030303020204" pitchFamily="34" charset="0"/>
            </a:endParaRPr>
          </a:p>
        </p:txBody>
      </p:sp>
      <p:cxnSp>
        <p:nvCxnSpPr>
          <p:cNvPr id="22" name="Straight Arrow Connector 21"/>
          <p:cNvCxnSpPr>
            <a:stCxn id="17" idx="2"/>
            <a:endCxn id="19" idx="0"/>
          </p:cNvCxnSpPr>
          <p:nvPr/>
        </p:nvCxnSpPr>
        <p:spPr>
          <a:xfrm>
            <a:off x="2537487" y="3884318"/>
            <a:ext cx="0" cy="218037"/>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25" name="Can 24"/>
          <p:cNvSpPr/>
          <p:nvPr/>
        </p:nvSpPr>
        <p:spPr>
          <a:xfrm>
            <a:off x="1463094" y="4764024"/>
            <a:ext cx="2148786" cy="630936"/>
          </a:xfrm>
          <a:prstGeom prst="ca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smtClean="0">
                <a:latin typeface="Candara" panose="020E0502030303020204" pitchFamily="34" charset="0"/>
              </a:rPr>
              <a:t>Database</a:t>
            </a:r>
            <a:endParaRPr lang="en-US" sz="2000" dirty="0">
              <a:latin typeface="Candara" panose="020E0502030303020204" pitchFamily="34" charset="0"/>
            </a:endParaRPr>
          </a:p>
        </p:txBody>
      </p:sp>
      <p:cxnSp>
        <p:nvCxnSpPr>
          <p:cNvPr id="26" name="Straight Arrow Connector 25"/>
          <p:cNvCxnSpPr>
            <a:stCxn id="19" idx="2"/>
            <a:endCxn id="25" idx="1"/>
          </p:cNvCxnSpPr>
          <p:nvPr/>
        </p:nvCxnSpPr>
        <p:spPr>
          <a:xfrm>
            <a:off x="2537487" y="4559092"/>
            <a:ext cx="0" cy="204932"/>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30" name="Rectangle 29"/>
          <p:cNvSpPr/>
          <p:nvPr/>
        </p:nvSpPr>
        <p:spPr>
          <a:xfrm>
            <a:off x="7480525" y="2752806"/>
            <a:ext cx="2148786" cy="456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Candara" panose="020E0502030303020204" pitchFamily="34" charset="0"/>
              </a:rPr>
              <a:t>UI</a:t>
            </a:r>
            <a:endParaRPr lang="en-US" sz="2000" dirty="0">
              <a:latin typeface="Candara" panose="020E0502030303020204" pitchFamily="34" charset="0"/>
            </a:endParaRPr>
          </a:p>
        </p:txBody>
      </p:sp>
      <p:sp>
        <p:nvSpPr>
          <p:cNvPr id="31" name="Rectangle 30"/>
          <p:cNvSpPr/>
          <p:nvPr/>
        </p:nvSpPr>
        <p:spPr>
          <a:xfrm>
            <a:off x="5541263" y="3764967"/>
            <a:ext cx="1687777" cy="456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atin typeface="Candara" panose="020E0502030303020204" pitchFamily="34" charset="0"/>
              </a:rPr>
              <a:t>Microservice</a:t>
            </a:r>
            <a:endParaRPr lang="en-US" sz="2000" dirty="0">
              <a:latin typeface="Candara" panose="020E0502030303020204" pitchFamily="34" charset="0"/>
            </a:endParaRPr>
          </a:p>
        </p:txBody>
      </p:sp>
      <p:sp>
        <p:nvSpPr>
          <p:cNvPr id="32" name="Rectangle 31"/>
          <p:cNvSpPr/>
          <p:nvPr/>
        </p:nvSpPr>
        <p:spPr>
          <a:xfrm>
            <a:off x="7711030" y="3764966"/>
            <a:ext cx="1687777" cy="456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atin typeface="Candara" panose="020E0502030303020204" pitchFamily="34" charset="0"/>
              </a:rPr>
              <a:t>Microservice</a:t>
            </a:r>
            <a:endParaRPr lang="en-US" sz="2000" dirty="0">
              <a:latin typeface="Candara" panose="020E0502030303020204" pitchFamily="34" charset="0"/>
            </a:endParaRPr>
          </a:p>
        </p:txBody>
      </p:sp>
      <p:sp>
        <p:nvSpPr>
          <p:cNvPr id="33" name="Rectangle 32"/>
          <p:cNvSpPr/>
          <p:nvPr/>
        </p:nvSpPr>
        <p:spPr>
          <a:xfrm>
            <a:off x="9880797" y="3764966"/>
            <a:ext cx="1687777" cy="456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atin typeface="Candara" panose="020E0502030303020204" pitchFamily="34" charset="0"/>
              </a:rPr>
              <a:t>Microservice</a:t>
            </a:r>
            <a:endParaRPr lang="en-US" sz="2000" dirty="0">
              <a:latin typeface="Candara" panose="020E0502030303020204" pitchFamily="34" charset="0"/>
            </a:endParaRPr>
          </a:p>
        </p:txBody>
      </p:sp>
      <p:sp>
        <p:nvSpPr>
          <p:cNvPr id="34" name="Can 33"/>
          <p:cNvSpPr/>
          <p:nvPr/>
        </p:nvSpPr>
        <p:spPr>
          <a:xfrm>
            <a:off x="5590020" y="4758866"/>
            <a:ext cx="1611588" cy="630936"/>
          </a:xfrm>
          <a:prstGeom prst="ca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smtClean="0">
                <a:latin typeface="Candara" panose="020E0502030303020204" pitchFamily="34" charset="0"/>
              </a:rPr>
              <a:t>Database</a:t>
            </a:r>
            <a:endParaRPr lang="en-US" sz="2000" dirty="0">
              <a:latin typeface="Candara" panose="020E0502030303020204" pitchFamily="34" charset="0"/>
            </a:endParaRPr>
          </a:p>
        </p:txBody>
      </p:sp>
      <p:sp>
        <p:nvSpPr>
          <p:cNvPr id="35" name="Can 34"/>
          <p:cNvSpPr/>
          <p:nvPr/>
        </p:nvSpPr>
        <p:spPr>
          <a:xfrm>
            <a:off x="7759787" y="4758866"/>
            <a:ext cx="1611588" cy="630936"/>
          </a:xfrm>
          <a:prstGeom prst="ca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smtClean="0">
                <a:latin typeface="Candara" panose="020E0502030303020204" pitchFamily="34" charset="0"/>
              </a:rPr>
              <a:t>Database</a:t>
            </a:r>
            <a:endParaRPr lang="en-US" sz="2000" dirty="0">
              <a:latin typeface="Candara" panose="020E0502030303020204" pitchFamily="34" charset="0"/>
            </a:endParaRPr>
          </a:p>
        </p:txBody>
      </p:sp>
      <p:sp>
        <p:nvSpPr>
          <p:cNvPr id="36" name="Can 35"/>
          <p:cNvSpPr/>
          <p:nvPr/>
        </p:nvSpPr>
        <p:spPr>
          <a:xfrm>
            <a:off x="9938698" y="4758866"/>
            <a:ext cx="1611588" cy="630936"/>
          </a:xfrm>
          <a:prstGeom prst="ca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smtClean="0">
                <a:latin typeface="Candara" panose="020E0502030303020204" pitchFamily="34" charset="0"/>
              </a:rPr>
              <a:t>Database</a:t>
            </a:r>
            <a:endParaRPr lang="en-US" sz="2000" dirty="0">
              <a:latin typeface="Candara" panose="020E0502030303020204" pitchFamily="34" charset="0"/>
            </a:endParaRPr>
          </a:p>
        </p:txBody>
      </p:sp>
      <p:cxnSp>
        <p:nvCxnSpPr>
          <p:cNvPr id="37" name="Straight Arrow Connector 36"/>
          <p:cNvCxnSpPr>
            <a:stCxn id="30" idx="2"/>
            <a:endCxn id="31" idx="0"/>
          </p:cNvCxnSpPr>
          <p:nvPr/>
        </p:nvCxnSpPr>
        <p:spPr>
          <a:xfrm flipH="1">
            <a:off x="6385152" y="3209543"/>
            <a:ext cx="2169766" cy="555424"/>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40" name="Straight Arrow Connector 39"/>
          <p:cNvCxnSpPr>
            <a:stCxn id="30" idx="2"/>
            <a:endCxn id="32" idx="0"/>
          </p:cNvCxnSpPr>
          <p:nvPr/>
        </p:nvCxnSpPr>
        <p:spPr>
          <a:xfrm>
            <a:off x="8554918" y="3209543"/>
            <a:ext cx="1" cy="555423"/>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43" name="Straight Arrow Connector 42"/>
          <p:cNvCxnSpPr>
            <a:stCxn id="30" idx="2"/>
            <a:endCxn id="33" idx="0"/>
          </p:cNvCxnSpPr>
          <p:nvPr/>
        </p:nvCxnSpPr>
        <p:spPr>
          <a:xfrm>
            <a:off x="8554918" y="3209543"/>
            <a:ext cx="2169768" cy="555423"/>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46" name="Straight Arrow Connector 45"/>
          <p:cNvCxnSpPr>
            <a:stCxn id="31" idx="2"/>
            <a:endCxn id="34" idx="1"/>
          </p:cNvCxnSpPr>
          <p:nvPr/>
        </p:nvCxnSpPr>
        <p:spPr>
          <a:xfrm>
            <a:off x="6385152" y="4221704"/>
            <a:ext cx="10662" cy="537162"/>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49" name="Straight Arrow Connector 48"/>
          <p:cNvCxnSpPr>
            <a:stCxn id="32" idx="2"/>
            <a:endCxn id="35" idx="1"/>
          </p:cNvCxnSpPr>
          <p:nvPr/>
        </p:nvCxnSpPr>
        <p:spPr>
          <a:xfrm>
            <a:off x="8554919" y="4221703"/>
            <a:ext cx="10662" cy="537163"/>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52" name="Straight Arrow Connector 51"/>
          <p:cNvCxnSpPr>
            <a:stCxn id="33" idx="2"/>
            <a:endCxn id="36" idx="1"/>
          </p:cNvCxnSpPr>
          <p:nvPr/>
        </p:nvCxnSpPr>
        <p:spPr>
          <a:xfrm>
            <a:off x="10724686" y="4221703"/>
            <a:ext cx="19806" cy="537163"/>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55" name="TextBox 54"/>
          <p:cNvSpPr txBox="1"/>
          <p:nvPr/>
        </p:nvSpPr>
        <p:spPr>
          <a:xfrm>
            <a:off x="7050024" y="5662534"/>
            <a:ext cx="3127248" cy="400110"/>
          </a:xfrm>
          <a:prstGeom prst="rect">
            <a:avLst/>
          </a:prstGeom>
          <a:noFill/>
          <a:ln w="19050">
            <a:solidFill>
              <a:schemeClr val="tx1"/>
            </a:solidFill>
            <a:prstDash val="lgDash"/>
          </a:ln>
        </p:spPr>
        <p:txBody>
          <a:bodyPr wrap="square" rtlCol="0">
            <a:spAutoFit/>
          </a:bodyPr>
          <a:lstStyle/>
          <a:p>
            <a:pPr algn="ctr"/>
            <a:r>
              <a:rPr lang="en-US" sz="2000" dirty="0" err="1" smtClean="0">
                <a:latin typeface="Candara" panose="020E0502030303020204" pitchFamily="34" charset="0"/>
              </a:rPr>
              <a:t>Microservice</a:t>
            </a:r>
            <a:r>
              <a:rPr lang="en-US" sz="2000" dirty="0" smtClean="0">
                <a:latin typeface="Candara" panose="020E0502030303020204" pitchFamily="34" charset="0"/>
              </a:rPr>
              <a:t> Architecture</a:t>
            </a:r>
            <a:endParaRPr lang="en-US" sz="2000" dirty="0">
              <a:latin typeface="Candara" panose="020E0502030303020204" pitchFamily="34" charset="0"/>
            </a:endParaRPr>
          </a:p>
        </p:txBody>
      </p:sp>
    </p:spTree>
    <p:extLst>
      <p:ext uri="{BB962C8B-B14F-4D97-AF65-F5344CB8AC3E}">
        <p14:creationId xmlns:p14="http://schemas.microsoft.com/office/powerpoint/2010/main" val="21570209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Docker Case Study (Indiana University)</a:t>
            </a:r>
            <a:endParaRPr lang="en-US" dirty="0"/>
          </a:p>
        </p:txBody>
      </p:sp>
      <p:sp>
        <p:nvSpPr>
          <p:cNvPr id="3" name="Content Placeholder 2"/>
          <p:cNvSpPr>
            <a:spLocks noGrp="1"/>
          </p:cNvSpPr>
          <p:nvPr>
            <p:ph idx="1"/>
          </p:nvPr>
        </p:nvSpPr>
        <p:spPr/>
        <p:txBody>
          <a:bodyPr/>
          <a:lstStyle/>
          <a:p>
            <a:r>
              <a:rPr lang="en-US" dirty="0" smtClean="0"/>
              <a:t>Problem Statement </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43</a:t>
            </a:fld>
            <a:endParaRPr lang="en-US" dirty="0"/>
          </a:p>
        </p:txBody>
      </p:sp>
      <p:sp>
        <p:nvSpPr>
          <p:cNvPr id="5" name="Oval 4"/>
          <p:cNvSpPr/>
          <p:nvPr/>
        </p:nvSpPr>
        <p:spPr>
          <a:xfrm>
            <a:off x="786384" y="2194560"/>
            <a:ext cx="411480" cy="5029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smtClean="0">
                <a:latin typeface="Candara" panose="020E0502030303020204" pitchFamily="34" charset="0"/>
              </a:rPr>
              <a:t>4</a:t>
            </a:r>
            <a:endParaRPr lang="en-US" sz="3600" dirty="0">
              <a:latin typeface="Candara" panose="020E0502030303020204" pitchFamily="34" charset="0"/>
            </a:endParaRPr>
          </a:p>
        </p:txBody>
      </p:sp>
      <p:sp>
        <p:nvSpPr>
          <p:cNvPr id="21" name="TextBox 20"/>
          <p:cNvSpPr txBox="1"/>
          <p:nvPr/>
        </p:nvSpPr>
        <p:spPr>
          <a:xfrm>
            <a:off x="3931920" y="1363230"/>
            <a:ext cx="4434840" cy="400110"/>
          </a:xfrm>
          <a:prstGeom prst="rect">
            <a:avLst/>
          </a:prstGeom>
          <a:noFill/>
          <a:ln w="38100">
            <a:solidFill>
              <a:schemeClr val="tx1"/>
            </a:solidFill>
            <a:prstDash val="dash"/>
          </a:ln>
        </p:spPr>
        <p:txBody>
          <a:bodyPr wrap="square" rtlCol="0">
            <a:spAutoFit/>
          </a:bodyPr>
          <a:lstStyle/>
          <a:p>
            <a:r>
              <a:rPr lang="en-US" sz="2000" dirty="0" smtClean="0">
                <a:latin typeface="Candara" panose="020E0502030303020204" pitchFamily="34" charset="0"/>
              </a:rPr>
              <a:t>Security was needed for student’s data</a:t>
            </a:r>
            <a:endParaRPr lang="en-US" sz="2000" dirty="0">
              <a:latin typeface="Candara" panose="020E0502030303020204" pitchFamily="34" charset="0"/>
            </a:endParaRPr>
          </a:p>
        </p:txBody>
      </p:sp>
      <p:pic>
        <p:nvPicPr>
          <p:cNvPr id="2050" name="Picture 2" descr="Security Lock Icon Clipart - Full Size Clipart (#2251613) - Pin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9032" y="2303431"/>
            <a:ext cx="4254541" cy="3503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683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Docker Case Study (Indiana University)</a:t>
            </a:r>
          </a:p>
        </p:txBody>
      </p:sp>
      <p:sp>
        <p:nvSpPr>
          <p:cNvPr id="4" name="Slide Number Placeholder 3"/>
          <p:cNvSpPr>
            <a:spLocks noGrp="1"/>
          </p:cNvSpPr>
          <p:nvPr>
            <p:ph type="sldNum" sz="quarter" idx="12"/>
          </p:nvPr>
        </p:nvSpPr>
        <p:spPr/>
        <p:txBody>
          <a:bodyPr/>
          <a:lstStyle/>
          <a:p>
            <a:fld id="{B8DACC02-A2BD-4578-8E03-6D891060A695}" type="slidenum">
              <a:rPr lang="en-US" smtClean="0"/>
              <a:pPr/>
              <a:t>44</a:t>
            </a:fld>
            <a:endParaRPr lang="en-US" dirty="0"/>
          </a:p>
        </p:txBody>
      </p:sp>
      <p:sp>
        <p:nvSpPr>
          <p:cNvPr id="5" name="TextBox 4"/>
          <p:cNvSpPr txBox="1"/>
          <p:nvPr/>
        </p:nvSpPr>
        <p:spPr>
          <a:xfrm>
            <a:off x="557784" y="1406880"/>
            <a:ext cx="5586984" cy="523220"/>
          </a:xfrm>
          <a:prstGeom prst="rect">
            <a:avLst/>
          </a:prstGeom>
          <a:noFill/>
          <a:ln w="38100">
            <a:solidFill>
              <a:schemeClr val="tx1"/>
            </a:solidFill>
            <a:prstDash val="dash"/>
          </a:ln>
        </p:spPr>
        <p:txBody>
          <a:bodyPr wrap="square" rtlCol="0">
            <a:spAutoFit/>
          </a:bodyPr>
          <a:lstStyle/>
          <a:p>
            <a:r>
              <a:rPr lang="en-US" sz="2800" dirty="0" smtClean="0">
                <a:latin typeface="Candara" panose="020E0502030303020204" pitchFamily="34" charset="0"/>
              </a:rPr>
              <a:t>Solution: Docker Data Center (DDC) </a:t>
            </a:r>
            <a:endParaRPr lang="en-US" sz="2800" dirty="0">
              <a:latin typeface="Candara" panose="020E0502030303020204" pitchFamily="34" charset="0"/>
            </a:endParaRPr>
          </a:p>
        </p:txBody>
      </p:sp>
      <p:pic>
        <p:nvPicPr>
          <p:cNvPr id="6" name="Picture 5"/>
          <p:cNvPicPr>
            <a:picLocks noChangeAspect="1"/>
          </p:cNvPicPr>
          <p:nvPr/>
        </p:nvPicPr>
        <p:blipFill rotWithShape="1">
          <a:blip r:embed="rId2"/>
          <a:srcRect l="21049" t="36643" r="40446" b="24227"/>
          <a:stretch/>
        </p:blipFill>
        <p:spPr>
          <a:xfrm>
            <a:off x="2328326" y="2247067"/>
            <a:ext cx="7041823" cy="4025246"/>
          </a:xfrm>
          <a:prstGeom prst="rect">
            <a:avLst/>
          </a:prstGeom>
        </p:spPr>
      </p:pic>
    </p:spTree>
    <p:extLst>
      <p:ext uri="{BB962C8B-B14F-4D97-AF65-F5344CB8AC3E}">
        <p14:creationId xmlns:p14="http://schemas.microsoft.com/office/powerpoint/2010/main" val="26556518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Docker Case Study (Indiana University)</a:t>
            </a:r>
          </a:p>
        </p:txBody>
      </p:sp>
      <p:sp>
        <p:nvSpPr>
          <p:cNvPr id="4" name="Slide Number Placeholder 3"/>
          <p:cNvSpPr>
            <a:spLocks noGrp="1"/>
          </p:cNvSpPr>
          <p:nvPr>
            <p:ph type="sldNum" sz="quarter" idx="12"/>
          </p:nvPr>
        </p:nvSpPr>
        <p:spPr/>
        <p:txBody>
          <a:bodyPr/>
          <a:lstStyle/>
          <a:p>
            <a:fld id="{B8DACC02-A2BD-4578-8E03-6D891060A695}" type="slidenum">
              <a:rPr lang="en-US" smtClean="0"/>
              <a:pPr/>
              <a:t>45</a:t>
            </a:fld>
            <a:endParaRPr lang="en-US" dirty="0"/>
          </a:p>
        </p:txBody>
      </p:sp>
      <p:sp>
        <p:nvSpPr>
          <p:cNvPr id="5" name="TextBox 4"/>
          <p:cNvSpPr txBox="1"/>
          <p:nvPr/>
        </p:nvSpPr>
        <p:spPr>
          <a:xfrm>
            <a:off x="557784" y="1406880"/>
            <a:ext cx="5586984" cy="523220"/>
          </a:xfrm>
          <a:prstGeom prst="rect">
            <a:avLst/>
          </a:prstGeom>
          <a:noFill/>
          <a:ln w="38100">
            <a:solidFill>
              <a:schemeClr val="tx1"/>
            </a:solidFill>
            <a:prstDash val="dash"/>
          </a:ln>
        </p:spPr>
        <p:txBody>
          <a:bodyPr wrap="square" rtlCol="0">
            <a:spAutoFit/>
          </a:bodyPr>
          <a:lstStyle/>
          <a:p>
            <a:r>
              <a:rPr lang="en-US" sz="2800" dirty="0" smtClean="0">
                <a:latin typeface="Candara" panose="020E0502030303020204" pitchFamily="34" charset="0"/>
              </a:rPr>
              <a:t>Solution: Docker Data Center (DDC) </a:t>
            </a:r>
            <a:endParaRPr lang="en-US" sz="2800" dirty="0">
              <a:latin typeface="Candara" panose="020E0502030303020204" pitchFamily="34" charset="0"/>
            </a:endParaRPr>
          </a:p>
        </p:txBody>
      </p:sp>
      <p:sp>
        <p:nvSpPr>
          <p:cNvPr id="7" name="Cube 6"/>
          <p:cNvSpPr/>
          <p:nvPr/>
        </p:nvSpPr>
        <p:spPr>
          <a:xfrm>
            <a:off x="1008126" y="3274797"/>
            <a:ext cx="1600200" cy="1306347"/>
          </a:xfrm>
          <a:prstGeom prst="cub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700" dirty="0" smtClean="0">
                <a:solidFill>
                  <a:schemeClr val="tx1"/>
                </a:solidFill>
                <a:latin typeface="Candara" panose="020E0502030303020204" pitchFamily="34" charset="0"/>
              </a:rPr>
              <a:t>Docker Trusted Registry</a:t>
            </a:r>
            <a:endParaRPr lang="en-US" sz="1700" dirty="0">
              <a:solidFill>
                <a:schemeClr val="tx1"/>
              </a:solidFill>
              <a:latin typeface="Candara" panose="020E0502030303020204" pitchFamily="34" charset="0"/>
            </a:endParaRPr>
          </a:p>
        </p:txBody>
      </p:sp>
      <p:pic>
        <p:nvPicPr>
          <p:cNvPr id="8" name="Picture 2" descr="Computer screen | Vector Graphics ~ Creative Mark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2008" y="3274797"/>
            <a:ext cx="1636776" cy="13063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790264" y="3346705"/>
            <a:ext cx="1391701" cy="830997"/>
          </a:xfrm>
          <a:prstGeom prst="rect">
            <a:avLst/>
          </a:prstGeom>
          <a:noFill/>
        </p:spPr>
        <p:txBody>
          <a:bodyPr wrap="square" rtlCol="0">
            <a:spAutoFit/>
          </a:bodyPr>
          <a:lstStyle/>
          <a:p>
            <a:pPr algn="ctr"/>
            <a:r>
              <a:rPr lang="en-US" sz="2400" dirty="0" smtClean="0">
                <a:latin typeface="Candara" panose="020E0502030303020204" pitchFamily="34" charset="0"/>
              </a:rPr>
              <a:t>UCP Web UI</a:t>
            </a:r>
            <a:endParaRPr lang="en-US" sz="2400" dirty="0">
              <a:latin typeface="Candara" panose="020E0502030303020204" pitchFamily="34" charset="0"/>
            </a:endParaRPr>
          </a:p>
        </p:txBody>
      </p:sp>
      <p:cxnSp>
        <p:nvCxnSpPr>
          <p:cNvPr id="10" name="Straight Arrow Connector 9"/>
          <p:cNvCxnSpPr>
            <a:stCxn id="7" idx="5"/>
          </p:cNvCxnSpPr>
          <p:nvPr/>
        </p:nvCxnSpPr>
        <p:spPr>
          <a:xfrm flipV="1">
            <a:off x="2608326" y="3762203"/>
            <a:ext cx="2023682" cy="247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525512" y="2798064"/>
            <a:ext cx="1133856" cy="54864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smtClean="0">
                <a:latin typeface="Candara" panose="020E0502030303020204" pitchFamily="34" charset="0"/>
              </a:rPr>
              <a:t>Host A</a:t>
            </a:r>
            <a:endParaRPr lang="en-US" dirty="0">
              <a:latin typeface="Candara" panose="020E0502030303020204" pitchFamily="34" charset="0"/>
            </a:endParaRPr>
          </a:p>
        </p:txBody>
      </p:sp>
      <p:sp>
        <p:nvSpPr>
          <p:cNvPr id="12" name="Rectangle 11"/>
          <p:cNvSpPr/>
          <p:nvPr/>
        </p:nvSpPr>
        <p:spPr>
          <a:xfrm>
            <a:off x="7525512" y="3653649"/>
            <a:ext cx="1133856" cy="54864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smtClean="0">
                <a:latin typeface="Candara" panose="020E0502030303020204" pitchFamily="34" charset="0"/>
              </a:rPr>
              <a:t>Host B</a:t>
            </a:r>
            <a:endParaRPr lang="en-US" dirty="0">
              <a:latin typeface="Candara" panose="020E0502030303020204" pitchFamily="34" charset="0"/>
            </a:endParaRPr>
          </a:p>
        </p:txBody>
      </p:sp>
      <p:sp>
        <p:nvSpPr>
          <p:cNvPr id="13" name="Rectangle 12"/>
          <p:cNvSpPr/>
          <p:nvPr/>
        </p:nvSpPr>
        <p:spPr>
          <a:xfrm>
            <a:off x="7525512" y="4509234"/>
            <a:ext cx="1133856" cy="54864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smtClean="0">
                <a:latin typeface="Candara" panose="020E0502030303020204" pitchFamily="34" charset="0"/>
              </a:rPr>
              <a:t>Host C</a:t>
            </a:r>
            <a:endParaRPr lang="en-US" dirty="0">
              <a:latin typeface="Candara" panose="020E0502030303020204" pitchFamily="34" charset="0"/>
            </a:endParaRPr>
          </a:p>
        </p:txBody>
      </p:sp>
      <p:cxnSp>
        <p:nvCxnSpPr>
          <p:cNvPr id="14" name="Straight Arrow Connector 13"/>
          <p:cNvCxnSpPr>
            <a:stCxn id="8" idx="3"/>
            <a:endCxn id="11" idx="1"/>
          </p:cNvCxnSpPr>
          <p:nvPr/>
        </p:nvCxnSpPr>
        <p:spPr>
          <a:xfrm flipV="1">
            <a:off x="6268784" y="3072385"/>
            <a:ext cx="1256728" cy="85558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3"/>
            <a:endCxn id="12" idx="1"/>
          </p:cNvCxnSpPr>
          <p:nvPr/>
        </p:nvCxnSpPr>
        <p:spPr>
          <a:xfrm flipV="1">
            <a:off x="6268784" y="3927970"/>
            <a:ext cx="1256728"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3"/>
            <a:endCxn id="13" idx="1"/>
          </p:cNvCxnSpPr>
          <p:nvPr/>
        </p:nvCxnSpPr>
        <p:spPr>
          <a:xfrm>
            <a:off x="6268784" y="3927971"/>
            <a:ext cx="1256728" cy="85558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57784" y="4870721"/>
            <a:ext cx="2692908" cy="369332"/>
          </a:xfrm>
          <a:prstGeom prst="rect">
            <a:avLst/>
          </a:prstGeom>
          <a:noFill/>
        </p:spPr>
        <p:txBody>
          <a:bodyPr wrap="square" rtlCol="0">
            <a:spAutoFit/>
          </a:bodyPr>
          <a:lstStyle/>
          <a:p>
            <a:r>
              <a:rPr lang="en-US" dirty="0" smtClean="0">
                <a:latin typeface="Candara" panose="020E0502030303020204" pitchFamily="34" charset="0"/>
              </a:rPr>
              <a:t>Stores the Docker images</a:t>
            </a:r>
            <a:endParaRPr lang="en-US" dirty="0">
              <a:latin typeface="Candara" panose="020E0502030303020204" pitchFamily="34" charset="0"/>
            </a:endParaRPr>
          </a:p>
        </p:txBody>
      </p:sp>
      <p:sp>
        <p:nvSpPr>
          <p:cNvPr id="24" name="TextBox 23"/>
          <p:cNvSpPr txBox="1"/>
          <p:nvPr/>
        </p:nvSpPr>
        <p:spPr>
          <a:xfrm>
            <a:off x="1008126" y="5376292"/>
            <a:ext cx="8245602" cy="646331"/>
          </a:xfrm>
          <a:prstGeom prst="rect">
            <a:avLst/>
          </a:prstGeom>
          <a:noFill/>
          <a:ln>
            <a:solidFill>
              <a:schemeClr val="tx1"/>
            </a:solidFill>
            <a:prstDash val="lgDashDotDot"/>
          </a:ln>
        </p:spPr>
        <p:txBody>
          <a:bodyPr wrap="square" rtlCol="0">
            <a:spAutoFit/>
          </a:bodyPr>
          <a:lstStyle/>
          <a:p>
            <a:r>
              <a:rPr lang="en-US" dirty="0" smtClean="0">
                <a:latin typeface="Candara" panose="020E0502030303020204" pitchFamily="34" charset="0"/>
              </a:rPr>
              <a:t>The role-based access controls within DDC allows them to define the level of access their user have i.e. like read-only access to their containers in production </a:t>
            </a:r>
            <a:endParaRPr lang="en-US" dirty="0">
              <a:latin typeface="Candara" panose="020E0502030303020204" pitchFamily="34" charset="0"/>
            </a:endParaRPr>
          </a:p>
        </p:txBody>
      </p:sp>
      <p:sp>
        <p:nvSpPr>
          <p:cNvPr id="25" name="TextBox 24"/>
          <p:cNvSpPr txBox="1"/>
          <p:nvPr/>
        </p:nvSpPr>
        <p:spPr>
          <a:xfrm>
            <a:off x="1008126" y="2112814"/>
            <a:ext cx="6261354" cy="923330"/>
          </a:xfrm>
          <a:prstGeom prst="rect">
            <a:avLst/>
          </a:prstGeom>
          <a:noFill/>
          <a:ln>
            <a:solidFill>
              <a:schemeClr val="tx1"/>
            </a:solidFill>
            <a:prstDash val="lgDashDotDot"/>
          </a:ln>
        </p:spPr>
        <p:txBody>
          <a:bodyPr wrap="square" rtlCol="0">
            <a:spAutoFit/>
          </a:bodyPr>
          <a:lstStyle>
            <a:defPPr>
              <a:defRPr lang="en-US"/>
            </a:defPPr>
            <a:lvl1pPr>
              <a:defRPr>
                <a:latin typeface="Candara" panose="020E0502030303020204" pitchFamily="34" charset="0"/>
              </a:defRPr>
            </a:lvl1pPr>
          </a:lstStyle>
          <a:p>
            <a:r>
              <a:rPr lang="en-US" dirty="0"/>
              <a:t>Helps in managing whole cluster from one place. Servers are deployed using UCP web UI, using Docker images that are stored in DTR</a:t>
            </a:r>
          </a:p>
        </p:txBody>
      </p:sp>
      <p:sp>
        <p:nvSpPr>
          <p:cNvPr id="26" name="TextBox 25"/>
          <p:cNvSpPr txBox="1"/>
          <p:nvPr/>
        </p:nvSpPr>
        <p:spPr>
          <a:xfrm>
            <a:off x="8869680" y="2704097"/>
            <a:ext cx="3232877" cy="2308324"/>
          </a:xfrm>
          <a:prstGeom prst="rect">
            <a:avLst/>
          </a:prstGeom>
          <a:noFill/>
          <a:ln>
            <a:solidFill>
              <a:schemeClr val="tx1"/>
            </a:solidFill>
            <a:prstDash val="lgDashDotDot"/>
          </a:ln>
        </p:spPr>
        <p:txBody>
          <a:bodyPr wrap="square" rtlCol="0">
            <a:spAutoFit/>
          </a:bodyPr>
          <a:lstStyle>
            <a:defPPr>
              <a:defRPr lang="en-US"/>
            </a:defPPr>
            <a:lvl1pPr>
              <a:defRPr>
                <a:latin typeface="Candara" panose="020E0502030303020204" pitchFamily="34" charset="0"/>
              </a:defRPr>
            </a:lvl1pPr>
          </a:lstStyle>
          <a:p>
            <a:r>
              <a:rPr lang="en-US" dirty="0"/>
              <a:t>IT operations teams leverage Universal Control Plane to provision Docker installed software on hosts, and then deploy their applications without having to do a bunch of manual steps to setup all their infrastructure</a:t>
            </a:r>
          </a:p>
        </p:txBody>
      </p:sp>
    </p:spTree>
    <p:extLst>
      <p:ext uri="{BB962C8B-B14F-4D97-AF65-F5344CB8AC3E}">
        <p14:creationId xmlns:p14="http://schemas.microsoft.com/office/powerpoint/2010/main" val="36754413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47526" y="137159"/>
            <a:ext cx="11650767" cy="886969"/>
          </a:xfrm>
          <a:prstGeom prst="rect">
            <a:avLst/>
          </a:prstGeom>
        </p:spPr>
        <p:txBody>
          <a:bodyPr spcFirstLastPara="1" vert="horz" wrap="square" lIns="121900" tIns="121900" rIns="121900" bIns="121900" rtlCol="0" anchor="t" anchorCtr="0">
            <a:normAutofit/>
          </a:bodyPr>
          <a:lstStyle/>
          <a:p>
            <a:r>
              <a:rPr lang="en" dirty="0"/>
              <a:t>Docker </a:t>
            </a:r>
            <a:r>
              <a:rPr lang="en" dirty="0" smtClean="0"/>
              <a:t>Uses Cases</a:t>
            </a:r>
            <a:endParaRPr dirty="0"/>
          </a:p>
        </p:txBody>
      </p:sp>
      <p:sp>
        <p:nvSpPr>
          <p:cNvPr id="67" name="Google Shape;67;p15"/>
          <p:cNvSpPr txBox="1">
            <a:spLocks noGrp="1"/>
          </p:cNvSpPr>
          <p:nvPr>
            <p:ph idx="1"/>
          </p:nvPr>
        </p:nvSpPr>
        <p:spPr>
          <a:xfrm>
            <a:off x="347526" y="1333728"/>
            <a:ext cx="11650767" cy="4746091"/>
          </a:xfrm>
          <a:prstGeom prst="rect">
            <a:avLst/>
          </a:prstGeom>
        </p:spPr>
        <p:txBody>
          <a:bodyPr spcFirstLastPara="1" vert="horz" wrap="square" lIns="121900" tIns="121900" rIns="121900" bIns="121900" rtlCol="0" anchor="t" anchorCtr="0">
            <a:normAutofit/>
          </a:bodyPr>
          <a:lstStyle/>
          <a:p>
            <a:pPr marL="0" indent="0">
              <a:buNone/>
            </a:pPr>
            <a:r>
              <a:rPr lang="en" dirty="0"/>
              <a:t>1) Healthcare</a:t>
            </a:r>
            <a:endParaRPr dirty="0"/>
          </a:p>
          <a:p>
            <a:pPr lvl="1">
              <a:spcBef>
                <a:spcPts val="1600"/>
              </a:spcBef>
            </a:pPr>
            <a:r>
              <a:rPr lang="en" dirty="0"/>
              <a:t>National Institutes of Health (NIH) have been using containerization technology, especially Docker, for its mobility and flexibility in delivering imaging software services to more than 40 hospitals in the US. </a:t>
            </a:r>
            <a:endParaRPr lang="en" dirty="0" smtClean="0"/>
          </a:p>
          <a:p>
            <a:pPr lvl="1">
              <a:spcBef>
                <a:spcPts val="1600"/>
              </a:spcBef>
            </a:pPr>
            <a:r>
              <a:rPr lang="en" dirty="0" smtClean="0"/>
              <a:t>It </a:t>
            </a:r>
            <a:r>
              <a:rPr lang="en" dirty="0"/>
              <a:t>also uses Docker to curate data from different websites and integrates it with  Artificial Intelligence (AI) to help doctors make informed decisions.</a:t>
            </a:r>
            <a:endParaRPr dirty="0"/>
          </a:p>
          <a:p>
            <a:pPr lvl="1">
              <a:spcBef>
                <a:spcPts val="1600"/>
              </a:spcBef>
              <a:spcAft>
                <a:spcPts val="1600"/>
              </a:spcAft>
            </a:pPr>
            <a:r>
              <a:rPr lang="en" dirty="0"/>
              <a:t>NIH leverages Docker to use containers to test new imaging technologies in the hospital sector. It also allows it to implement continuous integration and testing practices with all hospital collaborators and ensure that the latest technologies are used.</a:t>
            </a:r>
            <a:endParaRPr dirty="0"/>
          </a:p>
        </p:txBody>
      </p:sp>
      <p:sp>
        <p:nvSpPr>
          <p:cNvPr id="2" name="Slide Number Placeholder 1"/>
          <p:cNvSpPr>
            <a:spLocks noGrp="1"/>
          </p:cNvSpPr>
          <p:nvPr>
            <p:ph type="sldNum" sz="quarter" idx="12"/>
          </p:nvPr>
        </p:nvSpPr>
        <p:spPr/>
        <p:txBody>
          <a:bodyPr/>
          <a:lstStyle/>
          <a:p>
            <a:fld id="{B8DACC02-A2BD-4578-8E03-6D891060A695}" type="slidenum">
              <a:rPr lang="en-US" smtClean="0"/>
              <a:pPr/>
              <a:t>46</a:t>
            </a:fld>
            <a:endParaRPr lang="en-US" dirty="0"/>
          </a:p>
        </p:txBody>
      </p:sp>
    </p:spTree>
    <p:extLst>
      <p:ext uri="{BB962C8B-B14F-4D97-AF65-F5344CB8AC3E}">
        <p14:creationId xmlns:p14="http://schemas.microsoft.com/office/powerpoint/2010/main" val="5631198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16"/>
          <p:cNvSpPr txBox="1">
            <a:spLocks noGrp="1"/>
          </p:cNvSpPr>
          <p:nvPr>
            <p:ph idx="1"/>
          </p:nvPr>
        </p:nvSpPr>
        <p:spPr>
          <a:xfrm>
            <a:off x="347526" y="1288008"/>
            <a:ext cx="11650767" cy="4746091"/>
          </a:xfrm>
          <a:prstGeom prst="rect">
            <a:avLst/>
          </a:prstGeom>
        </p:spPr>
        <p:txBody>
          <a:bodyPr spcFirstLastPara="1" vert="horz" wrap="square" lIns="121900" tIns="121900" rIns="121900" bIns="121900" rtlCol="0" anchor="t" anchorCtr="0">
            <a:normAutofit/>
          </a:bodyPr>
          <a:lstStyle/>
          <a:p>
            <a:pPr marL="0" indent="0">
              <a:buNone/>
            </a:pPr>
            <a:r>
              <a:rPr lang="en" dirty="0"/>
              <a:t>2) Media and entertainment</a:t>
            </a:r>
            <a:endParaRPr dirty="0"/>
          </a:p>
          <a:p>
            <a:pPr lvl="1">
              <a:spcBef>
                <a:spcPts val="600"/>
              </a:spcBef>
            </a:pPr>
            <a:r>
              <a:rPr lang="en" dirty="0" smtClean="0"/>
              <a:t>Netflix is using Docker to </a:t>
            </a:r>
            <a:r>
              <a:rPr lang="en" dirty="0"/>
              <a:t>create its own infrastructure to execute deep functions with its integrated Amazon EC2 services. This project was called Titus.</a:t>
            </a:r>
            <a:endParaRPr dirty="0"/>
          </a:p>
          <a:p>
            <a:pPr lvl="1">
              <a:spcBef>
                <a:spcPts val="600"/>
              </a:spcBef>
              <a:spcAft>
                <a:spcPts val="600"/>
              </a:spcAft>
            </a:pPr>
            <a:r>
              <a:rPr lang="en" dirty="0" smtClean="0"/>
              <a:t>Docker </a:t>
            </a:r>
            <a:r>
              <a:rPr lang="en" dirty="0"/>
              <a:t>was used in Titus to specifically help with deployment and serve as a job scheduling system. </a:t>
            </a:r>
            <a:endParaRPr lang="en" dirty="0" smtClean="0"/>
          </a:p>
          <a:p>
            <a:pPr lvl="1">
              <a:spcBef>
                <a:spcPts val="600"/>
              </a:spcBef>
              <a:spcAft>
                <a:spcPts val="600"/>
              </a:spcAft>
            </a:pPr>
            <a:r>
              <a:rPr lang="en" dirty="0" smtClean="0"/>
              <a:t>Titus </a:t>
            </a:r>
            <a:r>
              <a:rPr lang="en" dirty="0"/>
              <a:t>helps create sophisticated infrastructure at a fast rate, assisting developers in specifying the exact code and dependencies required. </a:t>
            </a:r>
            <a:endParaRPr lang="en" dirty="0" smtClean="0"/>
          </a:p>
          <a:p>
            <a:pPr lvl="1">
              <a:spcBef>
                <a:spcPts val="600"/>
              </a:spcBef>
              <a:spcAft>
                <a:spcPts val="600"/>
              </a:spcAft>
            </a:pPr>
            <a:r>
              <a:rPr lang="en" dirty="0" smtClean="0"/>
              <a:t>Combining Linux </a:t>
            </a:r>
            <a:r>
              <a:rPr lang="en" dirty="0"/>
              <a:t>and Docker, </a:t>
            </a:r>
            <a:r>
              <a:rPr lang="en" dirty="0" smtClean="0"/>
              <a:t>helped implementing multi-tenant </a:t>
            </a:r>
            <a:r>
              <a:rPr lang="en" dirty="0"/>
              <a:t>isolation</a:t>
            </a:r>
            <a:r>
              <a:rPr lang="en" dirty="0" smtClean="0"/>
              <a:t>.</a:t>
            </a:r>
            <a:endParaRPr dirty="0"/>
          </a:p>
        </p:txBody>
      </p:sp>
      <p:sp>
        <p:nvSpPr>
          <p:cNvPr id="5" name="Google Shape;66;p15"/>
          <p:cNvSpPr txBox="1">
            <a:spLocks noGrp="1"/>
          </p:cNvSpPr>
          <p:nvPr>
            <p:ph type="title"/>
          </p:nvPr>
        </p:nvSpPr>
        <p:spPr>
          <a:xfrm>
            <a:off x="347526" y="137159"/>
            <a:ext cx="11650767" cy="886969"/>
          </a:xfrm>
          <a:prstGeom prst="rect">
            <a:avLst/>
          </a:prstGeom>
        </p:spPr>
        <p:txBody>
          <a:bodyPr spcFirstLastPara="1" vert="horz" wrap="square" lIns="121900" tIns="121900" rIns="121900" bIns="121900" rtlCol="0" anchor="t" anchorCtr="0">
            <a:normAutofit/>
          </a:bodyPr>
          <a:lstStyle/>
          <a:p>
            <a:r>
              <a:rPr lang="en" dirty="0"/>
              <a:t>Docker </a:t>
            </a:r>
            <a:r>
              <a:rPr lang="en" dirty="0" smtClean="0"/>
              <a:t>Uses Cases</a:t>
            </a:r>
            <a:endParaRPr dirty="0"/>
          </a:p>
        </p:txBody>
      </p:sp>
      <p:pic>
        <p:nvPicPr>
          <p:cNvPr id="1026" name="Picture 2" descr="https://miro.medium.com/max/700/1*uqWK-Dj9LuPKuJYWj6F9a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2127" y="4785765"/>
            <a:ext cx="3796411" cy="165415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8DACC02-A2BD-4578-8E03-6D891060A695}" type="slidenum">
              <a:rPr lang="en-US" smtClean="0"/>
              <a:pPr/>
              <a:t>47</a:t>
            </a:fld>
            <a:endParaRPr lang="en-US" dirty="0"/>
          </a:p>
        </p:txBody>
      </p:sp>
      <p:pic>
        <p:nvPicPr>
          <p:cNvPr id="1028" name="Picture 4" descr="About Netflix - Company Assets"/>
          <p:cNvPicPr>
            <a:picLocks noChangeAspect="1" noChangeArrowheads="1"/>
          </p:cNvPicPr>
          <p:nvPr/>
        </p:nvPicPr>
        <p:blipFill rotWithShape="1">
          <a:blip r:embed="rId4">
            <a:extLst>
              <a:ext uri="{28A0092B-C50C-407E-A947-70E740481C1C}">
                <a14:useLocalDpi xmlns:a14="http://schemas.microsoft.com/office/drawing/2010/main" val="0"/>
              </a:ext>
            </a:extLst>
          </a:blip>
          <a:srcRect l="11366" t="29978" r="11020" b="30685"/>
          <a:stretch/>
        </p:blipFill>
        <p:spPr bwMode="auto">
          <a:xfrm>
            <a:off x="1197863" y="5056247"/>
            <a:ext cx="4087369" cy="1241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4652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p17"/>
          <p:cNvSpPr txBox="1">
            <a:spLocks noGrp="1"/>
          </p:cNvSpPr>
          <p:nvPr>
            <p:ph idx="1"/>
          </p:nvPr>
        </p:nvSpPr>
        <p:spPr>
          <a:xfrm>
            <a:off x="347526" y="1333728"/>
            <a:ext cx="11650767" cy="4966488"/>
          </a:xfrm>
          <a:prstGeom prst="rect">
            <a:avLst/>
          </a:prstGeom>
        </p:spPr>
        <p:txBody>
          <a:bodyPr spcFirstLastPara="1" vert="horz" wrap="square" lIns="121900" tIns="121900" rIns="121900" bIns="121900" rtlCol="0" anchor="t" anchorCtr="0">
            <a:normAutofit/>
          </a:bodyPr>
          <a:lstStyle/>
          <a:p>
            <a:pPr marL="0" indent="0">
              <a:buNone/>
            </a:pPr>
            <a:r>
              <a:rPr lang="en" dirty="0"/>
              <a:t>3) Travel</a:t>
            </a:r>
            <a:endParaRPr dirty="0"/>
          </a:p>
          <a:p>
            <a:pPr lvl="1">
              <a:spcBef>
                <a:spcPts val="600"/>
              </a:spcBef>
            </a:pPr>
            <a:r>
              <a:rPr lang="en" dirty="0"/>
              <a:t>Carnival Corporation is a British-American cruise operator controlling more than 100 vessels. </a:t>
            </a:r>
            <a:endParaRPr lang="en" dirty="0" smtClean="0"/>
          </a:p>
          <a:p>
            <a:pPr lvl="1">
              <a:spcBef>
                <a:spcPts val="600"/>
              </a:spcBef>
            </a:pPr>
            <a:r>
              <a:rPr lang="en" dirty="0" smtClean="0"/>
              <a:t>To </a:t>
            </a:r>
            <a:r>
              <a:rPr lang="en" dirty="0"/>
              <a:t>digitize various operations and transform the </a:t>
            </a:r>
            <a:r>
              <a:rPr lang="en" dirty="0" smtClean="0"/>
              <a:t>experience, The </a:t>
            </a:r>
            <a:r>
              <a:rPr lang="en" dirty="0"/>
              <a:t>MedallionClass, </a:t>
            </a:r>
            <a:r>
              <a:rPr lang="en" dirty="0" smtClean="0"/>
              <a:t>deployed more </a:t>
            </a:r>
            <a:r>
              <a:rPr lang="en" dirty="0"/>
              <a:t>than 300 services </a:t>
            </a:r>
            <a:r>
              <a:rPr lang="en" dirty="0" smtClean="0"/>
              <a:t>across </a:t>
            </a:r>
            <a:r>
              <a:rPr lang="en" dirty="0"/>
              <a:t>a cruise ship via this program built with Microservices Architecture</a:t>
            </a:r>
            <a:r>
              <a:rPr lang="en" dirty="0" smtClean="0"/>
              <a:t>.</a:t>
            </a:r>
            <a:endParaRPr dirty="0"/>
          </a:p>
          <a:p>
            <a:pPr lvl="1">
              <a:spcBef>
                <a:spcPts val="600"/>
              </a:spcBef>
              <a:spcAft>
                <a:spcPts val="600"/>
              </a:spcAft>
            </a:pPr>
            <a:r>
              <a:rPr lang="en" dirty="0"/>
              <a:t>This MedallionClass program uses a hybrid cloud infrastructure, and with the help of Docker, </a:t>
            </a:r>
            <a:r>
              <a:rPr lang="en" dirty="0" smtClean="0"/>
              <a:t>they were able to deploy </a:t>
            </a:r>
            <a:r>
              <a:rPr lang="en" dirty="0"/>
              <a:t>services to any ship and also run them to improve the guest experience at any given time. </a:t>
            </a:r>
            <a:endParaRPr lang="en" dirty="0" smtClean="0"/>
          </a:p>
          <a:p>
            <a:pPr lvl="1">
              <a:spcBef>
                <a:spcPts val="600"/>
              </a:spcBef>
              <a:spcAft>
                <a:spcPts val="600"/>
              </a:spcAft>
            </a:pPr>
            <a:r>
              <a:rPr lang="en" dirty="0" smtClean="0"/>
              <a:t>Docker </a:t>
            </a:r>
            <a:r>
              <a:rPr lang="en" dirty="0"/>
              <a:t>helps to connect various elements such as food, beverages, accommodation, transportation, etc., on its cruise ships. Ultimately this serves to imitate each cruise ship as a mobile city.</a:t>
            </a:r>
            <a:endParaRPr dirty="0"/>
          </a:p>
        </p:txBody>
      </p:sp>
      <p:sp>
        <p:nvSpPr>
          <p:cNvPr id="5" name="Google Shape;66;p15"/>
          <p:cNvSpPr txBox="1">
            <a:spLocks noGrp="1"/>
          </p:cNvSpPr>
          <p:nvPr>
            <p:ph type="title"/>
          </p:nvPr>
        </p:nvSpPr>
        <p:spPr>
          <a:xfrm>
            <a:off x="347526" y="137159"/>
            <a:ext cx="11650767" cy="886969"/>
          </a:xfrm>
          <a:prstGeom prst="rect">
            <a:avLst/>
          </a:prstGeom>
        </p:spPr>
        <p:txBody>
          <a:bodyPr spcFirstLastPara="1" vert="horz" wrap="square" lIns="121900" tIns="121900" rIns="121900" bIns="121900" rtlCol="0" anchor="t" anchorCtr="0">
            <a:normAutofit/>
          </a:bodyPr>
          <a:lstStyle/>
          <a:p>
            <a:r>
              <a:rPr lang="en" dirty="0"/>
              <a:t>Docker </a:t>
            </a:r>
            <a:r>
              <a:rPr lang="en" dirty="0" smtClean="0"/>
              <a:t>Uses Cases</a:t>
            </a:r>
            <a:endParaRPr dirty="0"/>
          </a:p>
        </p:txBody>
      </p:sp>
      <p:sp>
        <p:nvSpPr>
          <p:cNvPr id="3" name="Slide Number Placeholder 2"/>
          <p:cNvSpPr>
            <a:spLocks noGrp="1"/>
          </p:cNvSpPr>
          <p:nvPr>
            <p:ph type="sldNum" sz="quarter" idx="12"/>
          </p:nvPr>
        </p:nvSpPr>
        <p:spPr/>
        <p:txBody>
          <a:bodyPr/>
          <a:lstStyle/>
          <a:p>
            <a:fld id="{B8DACC02-A2BD-4578-8E03-6D891060A695}" type="slidenum">
              <a:rPr lang="en-US" smtClean="0"/>
              <a:pPr/>
              <a:t>48</a:t>
            </a:fld>
            <a:endParaRPr lang="en-US" dirty="0"/>
          </a:p>
        </p:txBody>
      </p:sp>
      <p:pic>
        <p:nvPicPr>
          <p:cNvPr id="3074" name="Picture 2" descr="Media Library | Carnival Corporation &amp; pl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37775" y="1216787"/>
            <a:ext cx="1927177" cy="830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38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8"/>
          <p:cNvSpPr txBox="1">
            <a:spLocks noGrp="1"/>
          </p:cNvSpPr>
          <p:nvPr>
            <p:ph idx="1"/>
          </p:nvPr>
        </p:nvSpPr>
        <p:spPr>
          <a:xfrm>
            <a:off x="347526" y="1297152"/>
            <a:ext cx="11650767" cy="5012208"/>
          </a:xfrm>
          <a:prstGeom prst="rect">
            <a:avLst/>
          </a:prstGeom>
        </p:spPr>
        <p:txBody>
          <a:bodyPr spcFirstLastPara="1" vert="horz" wrap="square" lIns="121900" tIns="121900" rIns="121900" bIns="121900" rtlCol="0" anchor="t" anchorCtr="0">
            <a:normAutofit/>
          </a:bodyPr>
          <a:lstStyle/>
          <a:p>
            <a:pPr marL="0" indent="0">
              <a:buNone/>
            </a:pPr>
            <a:r>
              <a:rPr lang="en" dirty="0"/>
              <a:t>4) FinTech</a:t>
            </a:r>
            <a:endParaRPr dirty="0"/>
          </a:p>
          <a:p>
            <a:pPr lvl="1">
              <a:spcBef>
                <a:spcPts val="1600"/>
              </a:spcBef>
            </a:pPr>
            <a:r>
              <a:rPr lang="en" dirty="0"/>
              <a:t>Knowis is a digital banking solution provider. </a:t>
            </a:r>
            <a:endParaRPr lang="en" dirty="0" smtClean="0"/>
          </a:p>
          <a:p>
            <a:pPr lvl="1">
              <a:spcBef>
                <a:spcPts val="1600"/>
              </a:spcBef>
            </a:pPr>
            <a:r>
              <a:rPr lang="en" dirty="0" smtClean="0"/>
              <a:t>It </a:t>
            </a:r>
            <a:r>
              <a:rPr lang="en" dirty="0"/>
              <a:t>undertook the steps to migrate away from monolithic to modernized architectures that support container technologies. </a:t>
            </a:r>
            <a:endParaRPr lang="en" dirty="0" smtClean="0"/>
          </a:p>
          <a:p>
            <a:pPr lvl="1">
              <a:spcBef>
                <a:spcPts val="1600"/>
              </a:spcBef>
            </a:pPr>
            <a:r>
              <a:rPr lang="en" dirty="0" smtClean="0"/>
              <a:t>Creating </a:t>
            </a:r>
            <a:r>
              <a:rPr lang="en" dirty="0"/>
              <a:t>a scalable application infrastructure to satisfy expanding banking markets is often the primary goal for banking sectors</a:t>
            </a:r>
            <a:r>
              <a:rPr lang="en" dirty="0" smtClean="0"/>
              <a:t>.</a:t>
            </a:r>
            <a:endParaRPr dirty="0"/>
          </a:p>
          <a:p>
            <a:pPr lvl="1">
              <a:spcBef>
                <a:spcPts val="1600"/>
              </a:spcBef>
              <a:spcAft>
                <a:spcPts val="1600"/>
              </a:spcAft>
            </a:pPr>
            <a:r>
              <a:rPr lang="en" dirty="0" smtClean="0"/>
              <a:t>Using </a:t>
            </a:r>
            <a:r>
              <a:rPr lang="en" dirty="0"/>
              <a:t>Docker, Knowis is able to react flexibly to the market </a:t>
            </a:r>
            <a:r>
              <a:rPr lang="en" dirty="0" smtClean="0"/>
              <a:t>requirements and </a:t>
            </a:r>
            <a:r>
              <a:rPr lang="en" dirty="0"/>
              <a:t>balance the workload as well</a:t>
            </a:r>
            <a:r>
              <a:rPr lang="en" dirty="0" smtClean="0"/>
              <a:t>.</a:t>
            </a:r>
            <a:endParaRPr dirty="0"/>
          </a:p>
        </p:txBody>
      </p:sp>
      <p:sp>
        <p:nvSpPr>
          <p:cNvPr id="5" name="Google Shape;66;p15"/>
          <p:cNvSpPr txBox="1">
            <a:spLocks noGrp="1"/>
          </p:cNvSpPr>
          <p:nvPr>
            <p:ph type="title"/>
          </p:nvPr>
        </p:nvSpPr>
        <p:spPr>
          <a:xfrm>
            <a:off x="347526" y="137159"/>
            <a:ext cx="11650767" cy="886969"/>
          </a:xfrm>
          <a:prstGeom prst="rect">
            <a:avLst/>
          </a:prstGeom>
        </p:spPr>
        <p:txBody>
          <a:bodyPr spcFirstLastPara="1" vert="horz" wrap="square" lIns="121900" tIns="121900" rIns="121900" bIns="121900" rtlCol="0" anchor="t" anchorCtr="0">
            <a:normAutofit/>
          </a:bodyPr>
          <a:lstStyle/>
          <a:p>
            <a:r>
              <a:rPr lang="en" dirty="0"/>
              <a:t>Docker </a:t>
            </a:r>
            <a:r>
              <a:rPr lang="en" dirty="0" smtClean="0"/>
              <a:t>Uses Cases</a:t>
            </a:r>
            <a:endParaRPr dirty="0"/>
          </a:p>
        </p:txBody>
      </p:sp>
      <p:sp>
        <p:nvSpPr>
          <p:cNvPr id="3" name="Slide Number Placeholder 2"/>
          <p:cNvSpPr>
            <a:spLocks noGrp="1"/>
          </p:cNvSpPr>
          <p:nvPr>
            <p:ph type="sldNum" sz="quarter" idx="12"/>
          </p:nvPr>
        </p:nvSpPr>
        <p:spPr/>
        <p:txBody>
          <a:bodyPr/>
          <a:lstStyle/>
          <a:p>
            <a:fld id="{B8DACC02-A2BD-4578-8E03-6D891060A695}" type="slidenum">
              <a:rPr lang="en-US" smtClean="0"/>
              <a:pPr/>
              <a:t>49</a:t>
            </a:fld>
            <a:endParaRPr lang="en-US" dirty="0"/>
          </a:p>
        </p:txBody>
      </p:sp>
      <p:pic>
        <p:nvPicPr>
          <p:cNvPr id="2052" name="Picture 4" descr="knowis AG | Linked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5979" y="1297152"/>
            <a:ext cx="1272312" cy="1272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854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92DCB1-96FA-E745-B0B6-08313143C939}"/>
              </a:ext>
            </a:extLst>
          </p:cNvPr>
          <p:cNvSpPr txBox="1"/>
          <p:nvPr/>
        </p:nvSpPr>
        <p:spPr>
          <a:xfrm>
            <a:off x="717579" y="3435458"/>
            <a:ext cx="3144083" cy="1952137"/>
          </a:xfrm>
          <a:prstGeom prst="rect">
            <a:avLst/>
          </a:prstGeom>
          <a:noFill/>
        </p:spPr>
        <p:txBody>
          <a:bodyPr wrap="square" rtlCol="0">
            <a:spAutoFit/>
          </a:bodyPr>
          <a:lstStyle/>
          <a:p>
            <a:pPr algn="l"/>
            <a:r>
              <a:rPr lang="en-US" sz="2417" b="1" dirty="0">
                <a:latin typeface="Aller" panose="02000503030000020004" pitchFamily="2" charset="0"/>
                <a:ea typeface="Amazon Ember" panose="020B0603020204020204" pitchFamily="34" charset="0"/>
                <a:cs typeface="Amazon Ember" panose="020B0603020204020204" pitchFamily="34" charset="0"/>
              </a:rPr>
              <a:t>Build</a:t>
            </a:r>
          </a:p>
          <a:p>
            <a:pPr algn="l"/>
            <a:r>
              <a:rPr lang="en-US" sz="2417" dirty="0">
                <a:latin typeface="Aller" panose="02000503030000020004" pitchFamily="2" charset="0"/>
                <a:ea typeface="Amazon Ember" panose="020B0603020204020204" pitchFamily="34" charset="0"/>
                <a:cs typeface="Amazon Ember" panose="020B0603020204020204" pitchFamily="34" charset="0"/>
              </a:rPr>
              <a:t>Gather the app and its dependencies. Create an immutable container image.</a:t>
            </a:r>
          </a:p>
        </p:txBody>
      </p:sp>
      <p:pic>
        <p:nvPicPr>
          <p:cNvPr id="8" name="Graphic 7">
            <a:extLst>
              <a:ext uri="{FF2B5EF4-FFF2-40B4-BE49-F238E27FC236}">
                <a16:creationId xmlns:a16="http://schemas.microsoft.com/office/drawing/2014/main" id="{2D9244C5-3808-6341-A2EC-02CAA081BE0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154446" y="977053"/>
            <a:ext cx="1812441" cy="1812441"/>
          </a:xfrm>
          <a:prstGeom prst="rect">
            <a:avLst/>
          </a:prstGeom>
        </p:spPr>
      </p:pic>
      <p:pic>
        <p:nvPicPr>
          <p:cNvPr id="11" name="Graphic 10">
            <a:extLst>
              <a:ext uri="{FF2B5EF4-FFF2-40B4-BE49-F238E27FC236}">
                <a16:creationId xmlns:a16="http://schemas.microsoft.com/office/drawing/2014/main" id="{B109BDC7-CED4-AD4F-9524-88CDCCCD6F85}"/>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460193" y="1480673"/>
            <a:ext cx="1271614" cy="1271614"/>
          </a:xfrm>
          <a:prstGeom prst="rect">
            <a:avLst/>
          </a:prstGeom>
        </p:spPr>
      </p:pic>
      <p:pic>
        <p:nvPicPr>
          <p:cNvPr id="16" name="Graphic 15">
            <a:extLst>
              <a:ext uri="{FF2B5EF4-FFF2-40B4-BE49-F238E27FC236}">
                <a16:creationId xmlns:a16="http://schemas.microsoft.com/office/drawing/2014/main" id="{63093F65-7C22-5D45-9285-A776DFE3566E}"/>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9347216" y="1403477"/>
            <a:ext cx="1426005" cy="1426005"/>
          </a:xfrm>
          <a:prstGeom prst="rect">
            <a:avLst/>
          </a:prstGeom>
        </p:spPr>
      </p:pic>
      <p:sp>
        <p:nvSpPr>
          <p:cNvPr id="32" name="TextBox 31">
            <a:extLst>
              <a:ext uri="{FF2B5EF4-FFF2-40B4-BE49-F238E27FC236}">
                <a16:creationId xmlns:a16="http://schemas.microsoft.com/office/drawing/2014/main" id="{6427A9FA-75AD-3F40-83BE-D3758B22D5B1}"/>
              </a:ext>
            </a:extLst>
          </p:cNvPr>
          <p:cNvSpPr txBox="1"/>
          <p:nvPr/>
        </p:nvSpPr>
        <p:spPr>
          <a:xfrm>
            <a:off x="4602917" y="3454830"/>
            <a:ext cx="3430373" cy="1952137"/>
          </a:xfrm>
          <a:prstGeom prst="rect">
            <a:avLst/>
          </a:prstGeom>
          <a:noFill/>
        </p:spPr>
        <p:txBody>
          <a:bodyPr wrap="square" rtlCol="0">
            <a:spAutoFit/>
          </a:bodyPr>
          <a:lstStyle/>
          <a:p>
            <a:pPr algn="l"/>
            <a:r>
              <a:rPr lang="en-US" sz="2417" b="1" dirty="0">
                <a:latin typeface="Aller" panose="02000503030000020004" pitchFamily="2" charset="0"/>
                <a:ea typeface="Amazon Ember" panose="020B0603020204020204" pitchFamily="34" charset="0"/>
                <a:cs typeface="Amazon Ember" panose="020B0603020204020204" pitchFamily="34" charset="0"/>
              </a:rPr>
              <a:t>Push</a:t>
            </a:r>
          </a:p>
          <a:p>
            <a:pPr algn="l"/>
            <a:r>
              <a:rPr lang="en-US" sz="2417" dirty="0">
                <a:latin typeface="Aller" panose="02000503030000020004" pitchFamily="2" charset="0"/>
                <a:ea typeface="Amazon Ember" panose="020B0603020204020204" pitchFamily="34" charset="0"/>
                <a:cs typeface="Amazon Ember" panose="020B0603020204020204" pitchFamily="34" charset="0"/>
              </a:rPr>
              <a:t>Store the container image in a registry so it can be downloaded to compute </a:t>
            </a:r>
          </a:p>
        </p:txBody>
      </p:sp>
      <p:sp>
        <p:nvSpPr>
          <p:cNvPr id="33" name="TextBox 32">
            <a:extLst>
              <a:ext uri="{FF2B5EF4-FFF2-40B4-BE49-F238E27FC236}">
                <a16:creationId xmlns:a16="http://schemas.microsoft.com/office/drawing/2014/main" id="{75383ED7-6842-CC42-8CEF-E92D43AA8A21}"/>
              </a:ext>
            </a:extLst>
          </p:cNvPr>
          <p:cNvSpPr txBox="1"/>
          <p:nvPr/>
        </p:nvSpPr>
        <p:spPr>
          <a:xfrm>
            <a:off x="8538805" y="3435458"/>
            <a:ext cx="3430373" cy="1952137"/>
          </a:xfrm>
          <a:prstGeom prst="rect">
            <a:avLst/>
          </a:prstGeom>
          <a:noFill/>
        </p:spPr>
        <p:txBody>
          <a:bodyPr wrap="square" rtlCol="0">
            <a:spAutoFit/>
          </a:bodyPr>
          <a:lstStyle/>
          <a:p>
            <a:pPr algn="l"/>
            <a:r>
              <a:rPr lang="en-US" sz="2417" b="1" dirty="0">
                <a:latin typeface="Aller" panose="02000503030000020004" pitchFamily="2" charset="0"/>
                <a:ea typeface="Amazon Ember" panose="020B0603020204020204" pitchFamily="34" charset="0"/>
                <a:cs typeface="Amazon Ember" panose="020B0603020204020204" pitchFamily="34" charset="0"/>
              </a:rPr>
              <a:t>Run</a:t>
            </a:r>
          </a:p>
          <a:p>
            <a:pPr algn="l"/>
            <a:r>
              <a:rPr lang="en-US" sz="2417" dirty="0">
                <a:latin typeface="Aller" panose="02000503030000020004" pitchFamily="2" charset="0"/>
                <a:ea typeface="Amazon Ember" panose="020B0603020204020204" pitchFamily="34" charset="0"/>
                <a:cs typeface="Amazon Ember" panose="020B0603020204020204" pitchFamily="34" charset="0"/>
              </a:rPr>
              <a:t>Download image to compute, unpack it, and run it in an isolated environment</a:t>
            </a:r>
          </a:p>
        </p:txBody>
      </p:sp>
    </p:spTree>
    <p:extLst>
      <p:ext uri="{BB962C8B-B14F-4D97-AF65-F5344CB8AC3E}">
        <p14:creationId xmlns:p14="http://schemas.microsoft.com/office/powerpoint/2010/main" val="27789091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Google Shape;91;p19"/>
          <p:cNvSpPr txBox="1">
            <a:spLocks noGrp="1"/>
          </p:cNvSpPr>
          <p:nvPr>
            <p:ph idx="1"/>
          </p:nvPr>
        </p:nvSpPr>
        <p:spPr>
          <a:xfrm>
            <a:off x="347526" y="1315440"/>
            <a:ext cx="11650767" cy="4746091"/>
          </a:xfrm>
          <a:prstGeom prst="rect">
            <a:avLst/>
          </a:prstGeom>
        </p:spPr>
        <p:txBody>
          <a:bodyPr spcFirstLastPara="1" vert="horz" wrap="square" lIns="121900" tIns="121900" rIns="121900" bIns="121900" rtlCol="0" anchor="t" anchorCtr="0">
            <a:normAutofit/>
          </a:bodyPr>
          <a:lstStyle/>
          <a:p>
            <a:pPr marL="0" indent="0">
              <a:buNone/>
            </a:pPr>
            <a:r>
              <a:rPr lang="en" dirty="0"/>
              <a:t>5) eCommerce</a:t>
            </a:r>
            <a:endParaRPr dirty="0"/>
          </a:p>
          <a:p>
            <a:pPr lvl="1">
              <a:spcBef>
                <a:spcPts val="1600"/>
              </a:spcBef>
            </a:pPr>
            <a:r>
              <a:rPr lang="en" dirty="0"/>
              <a:t>Alibaba Cloud provides cost-efficient possibilities for startups and Small and Medium Businesses (SMBs) to create eCommerce websites. </a:t>
            </a:r>
            <a:endParaRPr lang="en" dirty="0" smtClean="0"/>
          </a:p>
          <a:p>
            <a:pPr lvl="1">
              <a:spcBef>
                <a:spcPts val="1600"/>
              </a:spcBef>
            </a:pPr>
            <a:r>
              <a:rPr lang="en" dirty="0" smtClean="0"/>
              <a:t>It </a:t>
            </a:r>
            <a:r>
              <a:rPr lang="en" dirty="0"/>
              <a:t>allows developers to use Docker to run as many containers as needed instantly and simultaneously process various operations in a given website in a short time. </a:t>
            </a:r>
            <a:endParaRPr lang="en" dirty="0" smtClean="0"/>
          </a:p>
          <a:p>
            <a:pPr lvl="1">
              <a:spcBef>
                <a:spcPts val="1600"/>
              </a:spcBef>
            </a:pPr>
            <a:r>
              <a:rPr lang="en" dirty="0" smtClean="0"/>
              <a:t>Moreover</a:t>
            </a:r>
            <a:r>
              <a:rPr lang="en" dirty="0"/>
              <a:t>, it can be integrated with Magento CMS to manage content in the website as per the business vision. </a:t>
            </a:r>
            <a:endParaRPr dirty="0"/>
          </a:p>
        </p:txBody>
      </p:sp>
      <p:sp>
        <p:nvSpPr>
          <p:cNvPr id="5" name="Google Shape;66;p15"/>
          <p:cNvSpPr txBox="1">
            <a:spLocks noGrp="1"/>
          </p:cNvSpPr>
          <p:nvPr>
            <p:ph type="title"/>
          </p:nvPr>
        </p:nvSpPr>
        <p:spPr>
          <a:xfrm>
            <a:off x="347526" y="137159"/>
            <a:ext cx="11650767" cy="886969"/>
          </a:xfrm>
          <a:prstGeom prst="rect">
            <a:avLst/>
          </a:prstGeom>
        </p:spPr>
        <p:txBody>
          <a:bodyPr spcFirstLastPara="1" vert="horz" wrap="square" lIns="121900" tIns="121900" rIns="121900" bIns="121900" rtlCol="0" anchor="t" anchorCtr="0">
            <a:normAutofit/>
          </a:bodyPr>
          <a:lstStyle/>
          <a:p>
            <a:r>
              <a:rPr lang="en" dirty="0"/>
              <a:t>Docker </a:t>
            </a:r>
            <a:r>
              <a:rPr lang="en" dirty="0" smtClean="0"/>
              <a:t>Uses Cases</a:t>
            </a:r>
            <a:endParaRPr dirty="0"/>
          </a:p>
        </p:txBody>
      </p:sp>
      <p:sp>
        <p:nvSpPr>
          <p:cNvPr id="3" name="Slide Number Placeholder 2"/>
          <p:cNvSpPr>
            <a:spLocks noGrp="1"/>
          </p:cNvSpPr>
          <p:nvPr>
            <p:ph type="sldNum" sz="quarter" idx="12"/>
          </p:nvPr>
        </p:nvSpPr>
        <p:spPr/>
        <p:txBody>
          <a:bodyPr/>
          <a:lstStyle/>
          <a:p>
            <a:fld id="{B8DACC02-A2BD-4578-8E03-6D891060A695}" type="slidenum">
              <a:rPr lang="en-US" smtClean="0"/>
              <a:pPr/>
              <a:t>50</a:t>
            </a:fld>
            <a:endParaRPr lang="en-US" dirty="0"/>
          </a:p>
        </p:txBody>
      </p:sp>
      <p:pic>
        <p:nvPicPr>
          <p:cNvPr id="4098" name="Picture 2" descr="Alibaba Cloud logo - World Summit AI Amsterdam"/>
          <p:cNvPicPr>
            <a:picLocks noChangeAspect="1" noChangeArrowheads="1"/>
          </p:cNvPicPr>
          <p:nvPr/>
        </p:nvPicPr>
        <p:blipFill rotWithShape="1">
          <a:blip r:embed="rId3">
            <a:extLst>
              <a:ext uri="{28A0092B-C50C-407E-A947-70E740481C1C}">
                <a14:useLocalDpi xmlns:a14="http://schemas.microsoft.com/office/drawing/2010/main" val="0"/>
              </a:ext>
            </a:extLst>
          </a:blip>
          <a:srcRect t="29549" b="37430"/>
          <a:stretch/>
        </p:blipFill>
        <p:spPr bwMode="auto">
          <a:xfrm>
            <a:off x="7763256" y="1179576"/>
            <a:ext cx="4428744" cy="824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8900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0"/>
          <p:cNvSpPr txBox="1">
            <a:spLocks noGrp="1"/>
          </p:cNvSpPr>
          <p:nvPr>
            <p:ph idx="1"/>
          </p:nvPr>
        </p:nvSpPr>
        <p:spPr>
          <a:xfrm>
            <a:off x="347526" y="1269720"/>
            <a:ext cx="11650767" cy="4746091"/>
          </a:xfrm>
          <a:prstGeom prst="rect">
            <a:avLst/>
          </a:prstGeom>
        </p:spPr>
        <p:txBody>
          <a:bodyPr spcFirstLastPara="1" vert="horz" wrap="square" lIns="121900" tIns="121900" rIns="121900" bIns="121900" rtlCol="0" anchor="t" anchorCtr="0">
            <a:normAutofit/>
          </a:bodyPr>
          <a:lstStyle/>
          <a:p>
            <a:pPr marL="0" indent="0">
              <a:buNone/>
            </a:pPr>
            <a:r>
              <a:rPr lang="en" dirty="0"/>
              <a:t>6) Education</a:t>
            </a:r>
            <a:endParaRPr dirty="0"/>
          </a:p>
          <a:p>
            <a:pPr lvl="1">
              <a:spcBef>
                <a:spcPts val="1600"/>
              </a:spcBef>
            </a:pPr>
            <a:r>
              <a:rPr lang="en" dirty="0"/>
              <a:t>Wiley Education Services (WES) provides online educational services to more than 60 higher educational </a:t>
            </a:r>
            <a:r>
              <a:rPr lang="en" dirty="0" smtClean="0"/>
              <a:t>institutions.</a:t>
            </a:r>
          </a:p>
          <a:p>
            <a:pPr lvl="1">
              <a:spcBef>
                <a:spcPts val="1600"/>
              </a:spcBef>
            </a:pPr>
            <a:r>
              <a:rPr lang="en" dirty="0" smtClean="0"/>
              <a:t>It </a:t>
            </a:r>
            <a:r>
              <a:rPr lang="en" dirty="0"/>
              <a:t>aims to connect higher education partners, and in this process, the development team leverages multiple technologies. </a:t>
            </a:r>
            <a:endParaRPr lang="en" dirty="0" smtClean="0"/>
          </a:p>
          <a:p>
            <a:pPr lvl="1">
              <a:spcBef>
                <a:spcPts val="1600"/>
              </a:spcBef>
            </a:pPr>
            <a:r>
              <a:rPr lang="en" dirty="0" smtClean="0"/>
              <a:t>Docker </a:t>
            </a:r>
            <a:r>
              <a:rPr lang="en" dirty="0"/>
              <a:t>has helped it innovate and experiment with creating architecture with room for scaling</a:t>
            </a:r>
            <a:r>
              <a:rPr lang="en" dirty="0" smtClean="0"/>
              <a:t>.</a:t>
            </a:r>
            <a:endParaRPr dirty="0"/>
          </a:p>
          <a:p>
            <a:pPr lvl="1">
              <a:spcBef>
                <a:spcPts val="1600"/>
              </a:spcBef>
              <a:spcAft>
                <a:spcPts val="1600"/>
              </a:spcAft>
            </a:pPr>
            <a:r>
              <a:rPr lang="en" dirty="0"/>
              <a:t>The foremost benefit, Dockers, brings to the WES table is the ability to get one of its websites up and running in the marketplace in no </a:t>
            </a:r>
            <a:r>
              <a:rPr lang="en" dirty="0" smtClean="0"/>
              <a:t>time helping connecting </a:t>
            </a:r>
            <a:r>
              <a:rPr lang="en" dirty="0"/>
              <a:t>students with partners faster. </a:t>
            </a:r>
            <a:endParaRPr dirty="0"/>
          </a:p>
        </p:txBody>
      </p:sp>
      <p:sp>
        <p:nvSpPr>
          <p:cNvPr id="5" name="Google Shape;66;p15"/>
          <p:cNvSpPr txBox="1">
            <a:spLocks noGrp="1"/>
          </p:cNvSpPr>
          <p:nvPr>
            <p:ph type="title"/>
          </p:nvPr>
        </p:nvSpPr>
        <p:spPr>
          <a:xfrm>
            <a:off x="347526" y="137159"/>
            <a:ext cx="11650767" cy="886969"/>
          </a:xfrm>
          <a:prstGeom prst="rect">
            <a:avLst/>
          </a:prstGeom>
        </p:spPr>
        <p:txBody>
          <a:bodyPr spcFirstLastPara="1" vert="horz" wrap="square" lIns="121900" tIns="121900" rIns="121900" bIns="121900" rtlCol="0" anchor="t" anchorCtr="0">
            <a:normAutofit/>
          </a:bodyPr>
          <a:lstStyle/>
          <a:p>
            <a:r>
              <a:rPr lang="en" dirty="0"/>
              <a:t>Docker </a:t>
            </a:r>
            <a:r>
              <a:rPr lang="en" dirty="0" smtClean="0"/>
              <a:t>Uses Cases</a:t>
            </a:r>
            <a:endParaRPr dirty="0"/>
          </a:p>
        </p:txBody>
      </p:sp>
      <p:sp>
        <p:nvSpPr>
          <p:cNvPr id="3" name="Slide Number Placeholder 2"/>
          <p:cNvSpPr>
            <a:spLocks noGrp="1"/>
          </p:cNvSpPr>
          <p:nvPr>
            <p:ph type="sldNum" sz="quarter" idx="12"/>
          </p:nvPr>
        </p:nvSpPr>
        <p:spPr/>
        <p:txBody>
          <a:bodyPr/>
          <a:lstStyle/>
          <a:p>
            <a:fld id="{B8DACC02-A2BD-4578-8E03-6D891060A695}" type="slidenum">
              <a:rPr lang="en-US" smtClean="0"/>
              <a:pPr/>
              <a:t>51</a:t>
            </a:fld>
            <a:endParaRPr lang="en-US" dirty="0"/>
          </a:p>
        </p:txBody>
      </p:sp>
      <p:pic>
        <p:nvPicPr>
          <p:cNvPr id="5122" name="Picture 2" descr="Wiley Education Services Report Finds A Majority Of Its Students Are  Satisfied With Learning Onli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148" b="33912"/>
          <a:stretch/>
        </p:blipFill>
        <p:spPr bwMode="auto">
          <a:xfrm>
            <a:off x="8797913" y="1269720"/>
            <a:ext cx="2939732" cy="584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7916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Google Shape;115;p23"/>
          <p:cNvSpPr txBox="1">
            <a:spLocks noGrp="1"/>
          </p:cNvSpPr>
          <p:nvPr>
            <p:ph idx="1"/>
          </p:nvPr>
        </p:nvSpPr>
        <p:spPr>
          <a:prstGeom prst="rect">
            <a:avLst/>
          </a:prstGeom>
        </p:spPr>
        <p:txBody>
          <a:bodyPr spcFirstLastPara="1" vert="horz" wrap="square" lIns="121900" tIns="121900" rIns="121900" bIns="121900" rtlCol="0" anchor="t" anchorCtr="0">
            <a:normAutofit/>
          </a:bodyPr>
          <a:lstStyle/>
          <a:p>
            <a:pPr marL="0" indent="0">
              <a:buNone/>
            </a:pPr>
            <a:r>
              <a:rPr lang="en"/>
              <a:t>1) Adoption of DevOps</a:t>
            </a:r>
            <a:endParaRPr/>
          </a:p>
          <a:p>
            <a:pPr marL="0" indent="0">
              <a:spcBef>
                <a:spcPts val="1600"/>
              </a:spcBef>
              <a:buNone/>
            </a:pPr>
            <a:r>
              <a:rPr lang="en"/>
              <a:t>2) App infrastructure isolation</a:t>
            </a:r>
            <a:endParaRPr/>
          </a:p>
          <a:p>
            <a:pPr marL="0" indent="0">
              <a:spcBef>
                <a:spcPts val="1600"/>
              </a:spcBef>
              <a:buNone/>
            </a:pPr>
            <a:r>
              <a:rPr lang="en"/>
              <a:t>3) Multi-tenancy support</a:t>
            </a:r>
            <a:endParaRPr/>
          </a:p>
          <a:p>
            <a:pPr marL="0" indent="0">
              <a:spcBef>
                <a:spcPts val="1600"/>
              </a:spcBef>
              <a:buNone/>
            </a:pPr>
            <a:r>
              <a:rPr lang="en"/>
              <a:t>4) Improvement in software testing</a:t>
            </a:r>
            <a:endParaRPr/>
          </a:p>
          <a:p>
            <a:pPr marL="0" indent="0">
              <a:spcBef>
                <a:spcPts val="1600"/>
              </a:spcBef>
              <a:buNone/>
            </a:pPr>
            <a:r>
              <a:rPr lang="en"/>
              <a:t>5) Smart Disaster Recovery (DR)</a:t>
            </a:r>
            <a:endParaRPr/>
          </a:p>
          <a:p>
            <a:pPr marL="0" indent="0">
              <a:spcBef>
                <a:spcPts val="1600"/>
              </a:spcBef>
              <a:spcAft>
                <a:spcPts val="1600"/>
              </a:spcAft>
              <a:buNone/>
            </a:pPr>
            <a:r>
              <a:rPr lang="en"/>
              <a:t>6) Continuous rapid deployment</a:t>
            </a:r>
            <a:endParaRPr/>
          </a:p>
        </p:txBody>
      </p:sp>
      <p:sp>
        <p:nvSpPr>
          <p:cNvPr id="2" name="Slide Number Placeholder 1"/>
          <p:cNvSpPr>
            <a:spLocks noGrp="1"/>
          </p:cNvSpPr>
          <p:nvPr>
            <p:ph type="sldNum" sz="quarter" idx="12"/>
          </p:nvPr>
        </p:nvSpPr>
        <p:spPr/>
        <p:txBody>
          <a:bodyPr/>
          <a:lstStyle/>
          <a:p>
            <a:fld id="{B8DACC02-A2BD-4578-8E03-6D891060A695}" type="slidenum">
              <a:rPr lang="en-US" smtClean="0"/>
              <a:pPr/>
              <a:t>52</a:t>
            </a:fld>
            <a:endParaRPr lang="en-US" dirty="0"/>
          </a:p>
        </p:txBody>
      </p:sp>
      <p:sp>
        <p:nvSpPr>
          <p:cNvPr id="7" name="Google Shape;108;p22"/>
          <p:cNvSpPr txBox="1">
            <a:spLocks noGrp="1"/>
          </p:cNvSpPr>
          <p:nvPr>
            <p:ph type="title"/>
          </p:nvPr>
        </p:nvSpPr>
        <p:spPr>
          <a:xfrm>
            <a:off x="347526" y="199579"/>
            <a:ext cx="11650767" cy="867397"/>
          </a:xfrm>
          <a:prstGeom prst="rect">
            <a:avLst/>
          </a:prstGeom>
        </p:spPr>
        <p:txBody>
          <a:bodyPr spcFirstLastPara="1" vert="horz" wrap="square" lIns="121900" tIns="121900" rIns="121900" bIns="121900" rtlCol="0" anchor="t" anchorCtr="0">
            <a:normAutofit/>
          </a:bodyPr>
          <a:lstStyle/>
          <a:p>
            <a:r>
              <a:rPr lang="en" dirty="0"/>
              <a:t>Docker use cases for businesses</a:t>
            </a:r>
            <a:endParaRPr dirty="0"/>
          </a:p>
        </p:txBody>
      </p:sp>
    </p:spTree>
    <p:extLst>
      <p:ext uri="{BB962C8B-B14F-4D97-AF65-F5344CB8AC3E}">
        <p14:creationId xmlns:p14="http://schemas.microsoft.com/office/powerpoint/2010/main" val="33024380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347526" y="199579"/>
            <a:ext cx="11650767" cy="867397"/>
          </a:xfrm>
          <a:prstGeom prst="rect">
            <a:avLst/>
          </a:prstGeom>
        </p:spPr>
        <p:txBody>
          <a:bodyPr spcFirstLastPara="1" vert="horz" wrap="square" lIns="121900" tIns="121900" rIns="121900" bIns="121900" rtlCol="0" anchor="t" anchorCtr="0">
            <a:normAutofit/>
          </a:bodyPr>
          <a:lstStyle/>
          <a:p>
            <a:r>
              <a:rPr lang="en" dirty="0"/>
              <a:t>Docker use cases for businesses</a:t>
            </a:r>
            <a:endParaRPr dirty="0"/>
          </a:p>
        </p:txBody>
      </p:sp>
      <p:sp>
        <p:nvSpPr>
          <p:cNvPr id="109" name="Google Shape;109;p22"/>
          <p:cNvSpPr txBox="1">
            <a:spLocks noGrp="1"/>
          </p:cNvSpPr>
          <p:nvPr>
            <p:ph idx="1"/>
          </p:nvPr>
        </p:nvSpPr>
        <p:spPr>
          <a:prstGeom prst="rect">
            <a:avLst/>
          </a:prstGeom>
        </p:spPr>
        <p:txBody>
          <a:bodyPr spcFirstLastPara="1" vert="horz" wrap="square" lIns="121900" tIns="121900" rIns="121900" bIns="121900" rtlCol="0" anchor="t" anchorCtr="0">
            <a:normAutofit/>
          </a:bodyPr>
          <a:lstStyle/>
          <a:p>
            <a:pPr marL="0" indent="0">
              <a:buNone/>
            </a:pPr>
            <a:r>
              <a:rPr lang="en"/>
              <a:t>7) Creation of microservices architecture</a:t>
            </a:r>
            <a:endParaRPr/>
          </a:p>
          <a:p>
            <a:pPr marL="0" indent="0">
              <a:spcBef>
                <a:spcPts val="1600"/>
              </a:spcBef>
              <a:buNone/>
            </a:pPr>
            <a:r>
              <a:rPr lang="en"/>
              <a:t>8) Migration of legacy apps to containers</a:t>
            </a:r>
            <a:endParaRPr/>
          </a:p>
          <a:p>
            <a:pPr marL="0" indent="0">
              <a:spcBef>
                <a:spcPts val="1600"/>
              </a:spcBef>
              <a:buNone/>
            </a:pPr>
            <a:r>
              <a:rPr lang="en"/>
              <a:t>9) Simplification of code configuration</a:t>
            </a:r>
            <a:endParaRPr/>
          </a:p>
          <a:p>
            <a:pPr marL="0" indent="0">
              <a:spcBef>
                <a:spcPts val="1600"/>
              </a:spcBef>
              <a:buNone/>
            </a:pPr>
            <a:r>
              <a:rPr lang="en"/>
              <a:t>10) Management of development pipeline</a:t>
            </a:r>
            <a:endParaRPr/>
          </a:p>
          <a:p>
            <a:pPr marL="0" indent="0">
              <a:spcBef>
                <a:spcPts val="1600"/>
              </a:spcBef>
              <a:buNone/>
            </a:pPr>
            <a:r>
              <a:rPr lang="en"/>
              <a:t>11) Increased developer productivity</a:t>
            </a:r>
            <a:endParaRPr/>
          </a:p>
          <a:p>
            <a:pPr marL="0" indent="0">
              <a:spcBef>
                <a:spcPts val="1600"/>
              </a:spcBef>
              <a:buNone/>
            </a:pPr>
            <a:r>
              <a:rPr lang="en"/>
              <a:t>12) Consolidation of server requirements</a:t>
            </a:r>
            <a:endParaRPr/>
          </a:p>
          <a:p>
            <a:pPr marL="0" indent="0">
              <a:spcBef>
                <a:spcPts val="1600"/>
              </a:spcBef>
              <a:spcAft>
                <a:spcPts val="1600"/>
              </a:spcAft>
              <a:buNone/>
            </a:pPr>
            <a:r>
              <a:rPr lang="en"/>
              <a:t>13) Porting across cloud providers</a:t>
            </a:r>
            <a:endParaRPr/>
          </a:p>
        </p:txBody>
      </p:sp>
      <p:sp>
        <p:nvSpPr>
          <p:cNvPr id="2" name="Slide Number Placeholder 1"/>
          <p:cNvSpPr>
            <a:spLocks noGrp="1"/>
          </p:cNvSpPr>
          <p:nvPr>
            <p:ph type="sldNum" sz="quarter" idx="12"/>
          </p:nvPr>
        </p:nvSpPr>
        <p:spPr/>
        <p:txBody>
          <a:bodyPr/>
          <a:lstStyle/>
          <a:p>
            <a:fld id="{B8DACC02-A2BD-4578-8E03-6D891060A695}" type="slidenum">
              <a:rPr lang="en-US" smtClean="0"/>
              <a:pPr/>
              <a:t>53</a:t>
            </a:fld>
            <a:endParaRPr lang="en-US" dirty="0"/>
          </a:p>
        </p:txBody>
      </p:sp>
    </p:spTree>
    <p:extLst>
      <p:ext uri="{BB962C8B-B14F-4D97-AF65-F5344CB8AC3E}">
        <p14:creationId xmlns:p14="http://schemas.microsoft.com/office/powerpoint/2010/main" val="39783068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347526" y="199579"/>
            <a:ext cx="11650767" cy="1207301"/>
          </a:xfrm>
          <a:prstGeom prst="rect">
            <a:avLst/>
          </a:prstGeom>
        </p:spPr>
        <p:txBody>
          <a:bodyPr spcFirstLastPara="1" vert="horz" wrap="square" lIns="121900" tIns="121900" rIns="121900" bIns="121900" rtlCol="0" anchor="t" anchorCtr="0">
            <a:normAutofit/>
          </a:bodyPr>
          <a:lstStyle/>
          <a:p>
            <a:r>
              <a:rPr lang="en" dirty="0"/>
              <a:t>When not to use Docker?</a:t>
            </a:r>
            <a:endParaRPr dirty="0"/>
          </a:p>
        </p:txBody>
      </p:sp>
      <p:sp>
        <p:nvSpPr>
          <p:cNvPr id="103" name="Google Shape;103;p21"/>
          <p:cNvSpPr txBox="1">
            <a:spLocks noGrp="1"/>
          </p:cNvSpPr>
          <p:nvPr>
            <p:ph idx="1"/>
          </p:nvPr>
        </p:nvSpPr>
        <p:spPr>
          <a:xfrm>
            <a:off x="347526" y="1298447"/>
            <a:ext cx="11650767" cy="5276723"/>
          </a:xfrm>
          <a:prstGeom prst="rect">
            <a:avLst/>
          </a:prstGeom>
        </p:spPr>
        <p:txBody>
          <a:bodyPr spcFirstLastPara="1" vert="horz" wrap="square" lIns="121900" tIns="121900" rIns="121900" bIns="121900" rtlCol="0" anchor="t" anchorCtr="0">
            <a:normAutofit fontScale="70000" lnSpcReduction="20000"/>
          </a:bodyPr>
          <a:lstStyle/>
          <a:p>
            <a:pPr>
              <a:lnSpc>
                <a:spcPct val="120000"/>
              </a:lnSpc>
              <a:spcBef>
                <a:spcPts val="400"/>
              </a:spcBef>
              <a:spcAft>
                <a:spcPts val="400"/>
              </a:spcAft>
            </a:pPr>
            <a:r>
              <a:rPr lang="en" dirty="0"/>
              <a:t>Product is desktop </a:t>
            </a:r>
            <a:r>
              <a:rPr lang="en" dirty="0" smtClean="0"/>
              <a:t>app</a:t>
            </a:r>
          </a:p>
          <a:p>
            <a:pPr lvl="1">
              <a:lnSpc>
                <a:spcPct val="120000"/>
              </a:lnSpc>
              <a:spcBef>
                <a:spcPts val="400"/>
              </a:spcBef>
              <a:spcAft>
                <a:spcPts val="400"/>
              </a:spcAft>
            </a:pPr>
            <a:r>
              <a:rPr lang="en-US" dirty="0"/>
              <a:t>Docker is best for current web apps since it requires server-based software. </a:t>
            </a:r>
            <a:endParaRPr dirty="0"/>
          </a:p>
          <a:p>
            <a:pPr>
              <a:lnSpc>
                <a:spcPct val="120000"/>
              </a:lnSpc>
              <a:spcBef>
                <a:spcPts val="400"/>
              </a:spcBef>
              <a:spcAft>
                <a:spcPts val="400"/>
              </a:spcAft>
            </a:pPr>
            <a:r>
              <a:rPr lang="en" dirty="0" smtClean="0"/>
              <a:t>Project </a:t>
            </a:r>
            <a:r>
              <a:rPr lang="en" dirty="0"/>
              <a:t>is simple and </a:t>
            </a:r>
            <a:r>
              <a:rPr lang="en" dirty="0" smtClean="0"/>
              <a:t>small</a:t>
            </a:r>
          </a:p>
          <a:p>
            <a:pPr lvl="1">
              <a:lnSpc>
                <a:spcPct val="120000"/>
              </a:lnSpc>
              <a:spcBef>
                <a:spcPts val="400"/>
              </a:spcBef>
              <a:spcAft>
                <a:spcPts val="400"/>
              </a:spcAft>
            </a:pPr>
            <a:r>
              <a:rPr lang="en-US" dirty="0"/>
              <a:t>Docker is helpful to keep track of dependencies and multiple functions </a:t>
            </a:r>
            <a:r>
              <a:rPr lang="en-US" dirty="0" smtClean="0"/>
              <a:t>with vast architecture. </a:t>
            </a:r>
            <a:endParaRPr dirty="0"/>
          </a:p>
          <a:p>
            <a:pPr>
              <a:lnSpc>
                <a:spcPct val="120000"/>
              </a:lnSpc>
              <a:spcBef>
                <a:spcPts val="400"/>
              </a:spcBef>
              <a:spcAft>
                <a:spcPts val="400"/>
              </a:spcAft>
            </a:pPr>
            <a:r>
              <a:rPr lang="en" dirty="0" smtClean="0"/>
              <a:t>Development </a:t>
            </a:r>
            <a:r>
              <a:rPr lang="en" dirty="0"/>
              <a:t>pipeline involves multiple </a:t>
            </a:r>
            <a:r>
              <a:rPr lang="en" dirty="0" smtClean="0"/>
              <a:t>O</a:t>
            </a:r>
            <a:r>
              <a:rPr lang="en-US" dirty="0" smtClean="0"/>
              <a:t>s</a:t>
            </a:r>
            <a:r>
              <a:rPr lang="en" dirty="0" smtClean="0"/>
              <a:t>s</a:t>
            </a:r>
          </a:p>
          <a:p>
            <a:pPr lvl="1">
              <a:lnSpc>
                <a:spcPct val="120000"/>
              </a:lnSpc>
              <a:spcBef>
                <a:spcPts val="400"/>
              </a:spcBef>
              <a:spcAft>
                <a:spcPts val="400"/>
              </a:spcAft>
            </a:pPr>
            <a:r>
              <a:rPr lang="en-US" dirty="0"/>
              <a:t>Docker can run natively on Linux and Windows by default </a:t>
            </a:r>
            <a:r>
              <a:rPr lang="en-US" dirty="0" smtClean="0"/>
              <a:t>today and supports </a:t>
            </a:r>
            <a:r>
              <a:rPr lang="en-US" dirty="0"/>
              <a:t>running on </a:t>
            </a:r>
            <a:r>
              <a:rPr lang="en-US" dirty="0" err="1"/>
              <a:t>macOS</a:t>
            </a:r>
            <a:r>
              <a:rPr lang="en-US" dirty="0"/>
              <a:t>. </a:t>
            </a:r>
            <a:endParaRPr lang="en-US" dirty="0" smtClean="0"/>
          </a:p>
          <a:p>
            <a:pPr lvl="1">
              <a:lnSpc>
                <a:spcPct val="120000"/>
              </a:lnSpc>
              <a:spcBef>
                <a:spcPts val="400"/>
              </a:spcBef>
              <a:spcAft>
                <a:spcPts val="400"/>
              </a:spcAft>
            </a:pPr>
            <a:r>
              <a:rPr lang="en-US" dirty="0" smtClean="0"/>
              <a:t>Containers </a:t>
            </a:r>
            <a:r>
              <a:rPr lang="en-US" dirty="0"/>
              <a:t>created use the host system’s kernel, and there is no possible way to create a container that uses a different kernel on another system. </a:t>
            </a:r>
            <a:endParaRPr dirty="0"/>
          </a:p>
          <a:p>
            <a:pPr>
              <a:lnSpc>
                <a:spcPct val="120000"/>
              </a:lnSpc>
              <a:spcBef>
                <a:spcPts val="400"/>
              </a:spcBef>
              <a:spcAft>
                <a:spcPts val="400"/>
              </a:spcAft>
            </a:pPr>
            <a:r>
              <a:rPr lang="en" dirty="0" smtClean="0"/>
              <a:t>Requirement </a:t>
            </a:r>
            <a:r>
              <a:rPr lang="en" dirty="0"/>
              <a:t>is to only boost app </a:t>
            </a:r>
            <a:r>
              <a:rPr lang="en" dirty="0" smtClean="0"/>
              <a:t>performance</a:t>
            </a:r>
          </a:p>
          <a:p>
            <a:pPr lvl="1">
              <a:lnSpc>
                <a:spcPct val="120000"/>
              </a:lnSpc>
              <a:spcBef>
                <a:spcPts val="400"/>
              </a:spcBef>
              <a:spcAft>
                <a:spcPts val="400"/>
              </a:spcAft>
            </a:pPr>
            <a:r>
              <a:rPr lang="en-US" dirty="0"/>
              <a:t>Docker eases development processes and increases productivity. </a:t>
            </a:r>
            <a:endParaRPr dirty="0"/>
          </a:p>
          <a:p>
            <a:pPr>
              <a:lnSpc>
                <a:spcPct val="120000"/>
              </a:lnSpc>
              <a:spcBef>
                <a:spcPts val="400"/>
              </a:spcBef>
              <a:spcAft>
                <a:spcPts val="400"/>
              </a:spcAft>
            </a:pPr>
            <a:r>
              <a:rPr lang="en" dirty="0" smtClean="0"/>
              <a:t>Project </a:t>
            </a:r>
            <a:r>
              <a:rPr lang="en" dirty="0"/>
              <a:t>needs easily managed </a:t>
            </a:r>
            <a:r>
              <a:rPr lang="en" dirty="0" smtClean="0"/>
              <a:t>technology</a:t>
            </a:r>
          </a:p>
          <a:p>
            <a:pPr lvl="1">
              <a:lnSpc>
                <a:spcPct val="120000"/>
              </a:lnSpc>
              <a:spcBef>
                <a:spcPts val="400"/>
              </a:spcBef>
              <a:spcAft>
                <a:spcPts val="400"/>
              </a:spcAft>
            </a:pPr>
            <a:r>
              <a:rPr lang="en-US" dirty="0"/>
              <a:t>Docker is still a new </a:t>
            </a:r>
            <a:r>
              <a:rPr lang="en-US" dirty="0" smtClean="0"/>
              <a:t>technology and many </a:t>
            </a:r>
            <a:r>
              <a:rPr lang="en-US" dirty="0"/>
              <a:t>enterprises </a:t>
            </a:r>
            <a:r>
              <a:rPr lang="en-US" dirty="0" smtClean="0"/>
              <a:t>struggle </a:t>
            </a:r>
            <a:r>
              <a:rPr lang="en-US" dirty="0"/>
              <a:t>to understand it and focus on how it is well connected with DevOps, Cloud services, and </a:t>
            </a:r>
            <a:r>
              <a:rPr lang="en-US" dirty="0" err="1"/>
              <a:t>Microservices</a:t>
            </a:r>
            <a:r>
              <a:rPr lang="en-US" dirty="0"/>
              <a:t>. </a:t>
            </a:r>
            <a:endParaRPr dirty="0"/>
          </a:p>
        </p:txBody>
      </p:sp>
      <p:sp>
        <p:nvSpPr>
          <p:cNvPr id="2" name="Slide Number Placeholder 1"/>
          <p:cNvSpPr>
            <a:spLocks noGrp="1"/>
          </p:cNvSpPr>
          <p:nvPr>
            <p:ph type="sldNum" sz="quarter" idx="12"/>
          </p:nvPr>
        </p:nvSpPr>
        <p:spPr/>
        <p:txBody>
          <a:bodyPr/>
          <a:lstStyle/>
          <a:p>
            <a:fld id="{B8DACC02-A2BD-4578-8E03-6D891060A695}" type="slidenum">
              <a:rPr lang="en-US" smtClean="0"/>
              <a:pPr/>
              <a:t>54</a:t>
            </a:fld>
            <a:endParaRPr lang="en-US" dirty="0"/>
          </a:p>
        </p:txBody>
      </p:sp>
    </p:spTree>
    <p:extLst>
      <p:ext uri="{BB962C8B-B14F-4D97-AF65-F5344CB8AC3E}">
        <p14:creationId xmlns:p14="http://schemas.microsoft.com/office/powerpoint/2010/main" val="40502146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Docker</a:t>
            </a:r>
            <a:r>
              <a:rPr lang="en-US" dirty="0"/>
              <a:t> </a:t>
            </a:r>
            <a:r>
              <a:rPr lang="en-US" dirty="0" smtClean="0"/>
              <a:t>Components</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t>55</a:t>
            </a:fld>
            <a:endParaRPr lang="en-US"/>
          </a:p>
        </p:txBody>
      </p:sp>
      <p:pic>
        <p:nvPicPr>
          <p:cNvPr id="7170" name="Picture 2" descr="Empowering App Development for Developers | Doc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7807" y="199072"/>
            <a:ext cx="3200400" cy="273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5420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Docker Architecture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56</a:t>
            </a:fld>
            <a:endParaRPr lang="en-US" dirty="0"/>
          </a:p>
        </p:txBody>
      </p:sp>
      <p:pic>
        <p:nvPicPr>
          <p:cNvPr id="5" name="Picture 4"/>
          <p:cNvPicPr>
            <a:picLocks noChangeAspect="1"/>
          </p:cNvPicPr>
          <p:nvPr/>
        </p:nvPicPr>
        <p:blipFill>
          <a:blip r:embed="rId2"/>
          <a:stretch>
            <a:fillRect/>
          </a:stretch>
        </p:blipFill>
        <p:spPr>
          <a:xfrm>
            <a:off x="1287817" y="1207300"/>
            <a:ext cx="9634654" cy="5029200"/>
          </a:xfrm>
          <a:prstGeom prst="rect">
            <a:avLst/>
          </a:prstGeom>
        </p:spPr>
      </p:pic>
      <p:sp>
        <p:nvSpPr>
          <p:cNvPr id="6" name="Rectangle 5">
            <a:extLst>
              <a:ext uri="{FF2B5EF4-FFF2-40B4-BE49-F238E27FC236}">
                <a16:creationId xmlns:a16="http://schemas.microsoft.com/office/drawing/2014/main" id="{DB0D635A-1447-4E73-81A8-4445C2B5294C}"/>
              </a:ext>
            </a:extLst>
          </p:cNvPr>
          <p:cNvSpPr/>
          <p:nvPr/>
        </p:nvSpPr>
        <p:spPr>
          <a:xfrm>
            <a:off x="1256673" y="3657796"/>
            <a:ext cx="2539834" cy="1200329"/>
          </a:xfrm>
          <a:prstGeom prst="rect">
            <a:avLst/>
          </a:prstGeom>
        </p:spPr>
        <p:txBody>
          <a:bodyPr wrap="square">
            <a:spAutoFit/>
          </a:bodyPr>
          <a:lstStyle/>
          <a:p>
            <a:r>
              <a:rPr lang="en-US" dirty="0">
                <a:solidFill>
                  <a:srgbClr val="3A4044"/>
                </a:solidFill>
                <a:latin typeface="Candara" panose="020E0502030303020204" pitchFamily="34" charset="0"/>
              </a:rPr>
              <a:t>The</a:t>
            </a:r>
            <a:r>
              <a:rPr lang="en-US" b="1" dirty="0">
                <a:solidFill>
                  <a:srgbClr val="3A4044"/>
                </a:solidFill>
                <a:latin typeface="Candara" panose="020E0502030303020204" pitchFamily="34" charset="0"/>
              </a:rPr>
              <a:t> client</a:t>
            </a:r>
            <a:r>
              <a:rPr lang="en-US" dirty="0">
                <a:solidFill>
                  <a:srgbClr val="3A4044"/>
                </a:solidFill>
                <a:latin typeface="Candara" panose="020E0502030303020204" pitchFamily="34" charset="0"/>
              </a:rPr>
              <a:t> allows to run various Docker commands (installed in any OS).</a:t>
            </a:r>
            <a:endParaRPr lang="en-US" dirty="0">
              <a:latin typeface="Candara" panose="020E0502030303020204" pitchFamily="34" charset="0"/>
            </a:endParaRPr>
          </a:p>
        </p:txBody>
      </p:sp>
      <p:sp>
        <p:nvSpPr>
          <p:cNvPr id="7" name="Rectangle 6">
            <a:extLst>
              <a:ext uri="{FF2B5EF4-FFF2-40B4-BE49-F238E27FC236}">
                <a16:creationId xmlns:a16="http://schemas.microsoft.com/office/drawing/2014/main" id="{C053DC36-B940-493E-8DE3-6D58F2768C66}"/>
              </a:ext>
            </a:extLst>
          </p:cNvPr>
          <p:cNvSpPr/>
          <p:nvPr/>
        </p:nvSpPr>
        <p:spPr>
          <a:xfrm>
            <a:off x="1633836" y="5413272"/>
            <a:ext cx="2344625" cy="923330"/>
          </a:xfrm>
          <a:prstGeom prst="rect">
            <a:avLst/>
          </a:prstGeom>
        </p:spPr>
        <p:txBody>
          <a:bodyPr wrap="square">
            <a:spAutoFit/>
          </a:bodyPr>
          <a:lstStyle/>
          <a:p>
            <a:r>
              <a:rPr lang="en-US" dirty="0">
                <a:solidFill>
                  <a:srgbClr val="3A4044"/>
                </a:solidFill>
                <a:latin typeface="Candara" panose="020E0502030303020204" pitchFamily="34" charset="0"/>
              </a:rPr>
              <a:t>The</a:t>
            </a:r>
            <a:r>
              <a:rPr lang="en-US" b="1" dirty="0">
                <a:solidFill>
                  <a:srgbClr val="3A4044"/>
                </a:solidFill>
                <a:latin typeface="Candara" panose="020E0502030303020204" pitchFamily="34" charset="0"/>
              </a:rPr>
              <a:t> docker host</a:t>
            </a:r>
            <a:r>
              <a:rPr lang="en-US" dirty="0">
                <a:solidFill>
                  <a:srgbClr val="3A4044"/>
                </a:solidFill>
                <a:latin typeface="Candara" panose="020E0502030303020204" pitchFamily="34" charset="0"/>
              </a:rPr>
              <a:t> is the server running the Docker daemon. </a:t>
            </a:r>
          </a:p>
        </p:txBody>
      </p:sp>
      <p:sp>
        <p:nvSpPr>
          <p:cNvPr id="8" name="Rectangle 7">
            <a:extLst>
              <a:ext uri="{FF2B5EF4-FFF2-40B4-BE49-F238E27FC236}">
                <a16:creationId xmlns:a16="http://schemas.microsoft.com/office/drawing/2014/main" id="{A2CF14F1-FE9E-4BAF-8D0F-08FB2AB7711E}"/>
              </a:ext>
            </a:extLst>
          </p:cNvPr>
          <p:cNvSpPr/>
          <p:nvPr/>
        </p:nvSpPr>
        <p:spPr>
          <a:xfrm>
            <a:off x="8528095" y="3721900"/>
            <a:ext cx="2394376" cy="923330"/>
          </a:xfrm>
          <a:prstGeom prst="rect">
            <a:avLst/>
          </a:prstGeom>
        </p:spPr>
        <p:txBody>
          <a:bodyPr wrap="square">
            <a:spAutoFit/>
          </a:bodyPr>
          <a:lstStyle/>
          <a:p>
            <a:r>
              <a:rPr lang="en-US" dirty="0">
                <a:solidFill>
                  <a:srgbClr val="3A4044"/>
                </a:solidFill>
                <a:latin typeface="Candara" panose="020E0502030303020204" pitchFamily="34" charset="0"/>
              </a:rPr>
              <a:t>The</a:t>
            </a:r>
            <a:r>
              <a:rPr lang="en-US" b="1" dirty="0">
                <a:solidFill>
                  <a:srgbClr val="3A4044"/>
                </a:solidFill>
                <a:latin typeface="Candara" panose="020E0502030303020204" pitchFamily="34" charset="0"/>
              </a:rPr>
              <a:t> registry </a:t>
            </a:r>
            <a:r>
              <a:rPr lang="en-US" dirty="0">
                <a:solidFill>
                  <a:srgbClr val="3A4044"/>
                </a:solidFill>
                <a:latin typeface="Candara" panose="020E0502030303020204" pitchFamily="34" charset="0"/>
              </a:rPr>
              <a:t>is</a:t>
            </a:r>
            <a:r>
              <a:rPr lang="en-US" b="1" dirty="0">
                <a:solidFill>
                  <a:srgbClr val="3A4044"/>
                </a:solidFill>
                <a:latin typeface="Candara" panose="020E0502030303020204" pitchFamily="34" charset="0"/>
              </a:rPr>
              <a:t> </a:t>
            </a:r>
            <a:r>
              <a:rPr lang="en-US" dirty="0">
                <a:solidFill>
                  <a:srgbClr val="3A4044"/>
                </a:solidFill>
                <a:latin typeface="Candara" panose="020E0502030303020204" pitchFamily="34" charset="0"/>
              </a:rPr>
              <a:t>place to find and download Docker images.</a:t>
            </a:r>
          </a:p>
        </p:txBody>
      </p:sp>
    </p:spTree>
    <p:extLst>
      <p:ext uri="{BB962C8B-B14F-4D97-AF65-F5344CB8AC3E}">
        <p14:creationId xmlns:p14="http://schemas.microsoft.com/office/powerpoint/2010/main" val="28900411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Docker Components</a:t>
            </a:r>
          </a:p>
        </p:txBody>
      </p:sp>
      <p:sp>
        <p:nvSpPr>
          <p:cNvPr id="4" name="Slide Number Placeholder 3"/>
          <p:cNvSpPr>
            <a:spLocks noGrp="1"/>
          </p:cNvSpPr>
          <p:nvPr>
            <p:ph type="sldNum" sz="quarter" idx="12"/>
          </p:nvPr>
        </p:nvSpPr>
        <p:spPr/>
        <p:txBody>
          <a:bodyPr/>
          <a:lstStyle/>
          <a:p>
            <a:fld id="{B8DACC02-A2BD-4578-8E03-6D891060A695}" type="slidenum">
              <a:rPr lang="en-US" smtClean="0"/>
              <a:t>57</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4924" y="1824202"/>
            <a:ext cx="6463367" cy="3378734"/>
          </a:xfrm>
          <a:prstGeom prst="rect">
            <a:avLst/>
          </a:prstGeom>
        </p:spPr>
      </p:pic>
      <p:sp>
        <p:nvSpPr>
          <p:cNvPr id="7" name="Content Placeholder 2"/>
          <p:cNvSpPr>
            <a:spLocks noGrp="1"/>
          </p:cNvSpPr>
          <p:nvPr>
            <p:ph idx="1"/>
          </p:nvPr>
        </p:nvSpPr>
        <p:spPr>
          <a:xfrm>
            <a:off x="347526" y="1335024"/>
            <a:ext cx="5257746" cy="5038344"/>
          </a:xfrm>
        </p:spPr>
        <p:txBody>
          <a:bodyPr>
            <a:normAutofit/>
          </a:bodyPr>
          <a:lstStyle/>
          <a:p>
            <a:r>
              <a:rPr lang="en-US" dirty="0"/>
              <a:t>Docker </a:t>
            </a:r>
            <a:r>
              <a:rPr lang="en-US" dirty="0" smtClean="0"/>
              <a:t>Client</a:t>
            </a:r>
          </a:p>
          <a:p>
            <a:pPr lvl="1"/>
            <a:r>
              <a:rPr lang="en-US" dirty="0" smtClean="0"/>
              <a:t>Command Line Interface (CLI)</a:t>
            </a:r>
          </a:p>
          <a:p>
            <a:r>
              <a:rPr lang="en-US" dirty="0" smtClean="0"/>
              <a:t>Docker File</a:t>
            </a:r>
          </a:p>
          <a:p>
            <a:pPr lvl="1"/>
            <a:r>
              <a:rPr lang="en-US" dirty="0" smtClean="0"/>
              <a:t>Text file instructions</a:t>
            </a:r>
          </a:p>
          <a:p>
            <a:r>
              <a:rPr lang="en-US" dirty="0" smtClean="0"/>
              <a:t>Image</a:t>
            </a:r>
          </a:p>
          <a:p>
            <a:pPr lvl="1"/>
            <a:r>
              <a:rPr lang="en-US" dirty="0" smtClean="0"/>
              <a:t>Hierarchies of files built from Docker File </a:t>
            </a:r>
          </a:p>
          <a:p>
            <a:r>
              <a:rPr lang="en-US" dirty="0" smtClean="0"/>
              <a:t>Container</a:t>
            </a:r>
          </a:p>
          <a:p>
            <a:pPr lvl="1"/>
            <a:r>
              <a:rPr lang="en-US" dirty="0" smtClean="0"/>
              <a:t>Running instances of an image</a:t>
            </a:r>
          </a:p>
          <a:p>
            <a:r>
              <a:rPr lang="en-US" dirty="0" smtClean="0"/>
              <a:t>Registry</a:t>
            </a:r>
          </a:p>
          <a:p>
            <a:pPr lvl="1"/>
            <a:r>
              <a:rPr lang="en-US" dirty="0" smtClean="0"/>
              <a:t>Image repository</a:t>
            </a:r>
          </a:p>
          <a:p>
            <a:endParaRPr lang="en-US" dirty="0"/>
          </a:p>
          <a:p>
            <a:endParaRPr lang="en-US" dirty="0"/>
          </a:p>
        </p:txBody>
      </p:sp>
    </p:spTree>
    <p:extLst>
      <p:ext uri="{BB962C8B-B14F-4D97-AF65-F5344CB8AC3E}">
        <p14:creationId xmlns:p14="http://schemas.microsoft.com/office/powerpoint/2010/main" val="1812504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Docker Components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58</a:t>
            </a:fld>
            <a:endParaRPr lang="en-US" dirty="0"/>
          </a:p>
        </p:txBody>
      </p:sp>
      <p:pic>
        <p:nvPicPr>
          <p:cNvPr id="5" name="Google Shape;133;p20"/>
          <p:cNvPicPr preferRelativeResize="0"/>
          <p:nvPr/>
        </p:nvPicPr>
        <p:blipFill>
          <a:blip r:embed="rId2">
            <a:alphaModFix/>
          </a:blip>
          <a:stretch>
            <a:fillRect/>
          </a:stretch>
        </p:blipFill>
        <p:spPr>
          <a:xfrm>
            <a:off x="7781544" y="2286620"/>
            <a:ext cx="4216747" cy="2916316"/>
          </a:xfrm>
          <a:prstGeom prst="rect">
            <a:avLst/>
          </a:prstGeom>
          <a:noFill/>
          <a:ln>
            <a:noFill/>
          </a:ln>
        </p:spPr>
      </p:pic>
      <p:sp>
        <p:nvSpPr>
          <p:cNvPr id="6" name="Google Shape;131;p20"/>
          <p:cNvSpPr txBox="1">
            <a:spLocks/>
          </p:cNvSpPr>
          <p:nvPr/>
        </p:nvSpPr>
        <p:spPr>
          <a:xfrm>
            <a:off x="8545791" y="1466489"/>
            <a:ext cx="2527593" cy="518379"/>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b="1" kern="1200">
                <a:solidFill>
                  <a:schemeClr val="bg1"/>
                </a:solidFill>
                <a:latin typeface="Candara" panose="020E0502030303020204" pitchFamily="34" charset="0"/>
                <a:ea typeface="+mj-ea"/>
                <a:cs typeface="+mj-cs"/>
              </a:defRPr>
            </a:lvl1pPr>
          </a:lstStyle>
          <a:p>
            <a:pPr>
              <a:spcBef>
                <a:spcPts val="0"/>
              </a:spcBef>
            </a:pPr>
            <a:r>
              <a:rPr lang="en-US" sz="2800" b="0" dirty="0" smtClean="0">
                <a:solidFill>
                  <a:schemeClr val="tx1"/>
                </a:solidFill>
                <a:latin typeface="Aller" panose="02000503030000020004" pitchFamily="2" charset="0"/>
              </a:rPr>
              <a:t>Docker Image</a:t>
            </a:r>
            <a:endParaRPr lang="en-US" sz="2800" b="0" dirty="0">
              <a:solidFill>
                <a:schemeClr val="tx1"/>
              </a:solidFill>
              <a:latin typeface="Aller" panose="02000503030000020004" pitchFamily="2" charset="0"/>
            </a:endParaRPr>
          </a:p>
        </p:txBody>
      </p:sp>
      <p:pic>
        <p:nvPicPr>
          <p:cNvPr id="7" name="Google Shape;141;p21"/>
          <p:cNvPicPr preferRelativeResize="0"/>
          <p:nvPr/>
        </p:nvPicPr>
        <p:blipFill>
          <a:blip r:embed="rId3">
            <a:alphaModFix/>
          </a:blip>
          <a:stretch>
            <a:fillRect/>
          </a:stretch>
        </p:blipFill>
        <p:spPr>
          <a:xfrm>
            <a:off x="612222" y="1981710"/>
            <a:ext cx="5175930" cy="2645154"/>
          </a:xfrm>
          <a:prstGeom prst="rect">
            <a:avLst/>
          </a:prstGeom>
          <a:noFill/>
          <a:ln>
            <a:noFill/>
          </a:ln>
        </p:spPr>
      </p:pic>
      <p:sp>
        <p:nvSpPr>
          <p:cNvPr id="8" name="Google Shape;131;p20"/>
          <p:cNvSpPr txBox="1">
            <a:spLocks/>
          </p:cNvSpPr>
          <p:nvPr/>
        </p:nvSpPr>
        <p:spPr>
          <a:xfrm>
            <a:off x="1322980" y="1466489"/>
            <a:ext cx="3520439" cy="518379"/>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b="1" kern="1200">
                <a:solidFill>
                  <a:schemeClr val="bg1"/>
                </a:solidFill>
                <a:latin typeface="Candara" panose="020E0502030303020204" pitchFamily="34" charset="0"/>
                <a:ea typeface="+mj-ea"/>
                <a:cs typeface="+mj-cs"/>
              </a:defRPr>
            </a:lvl1pPr>
          </a:lstStyle>
          <a:p>
            <a:pPr>
              <a:spcBef>
                <a:spcPts val="0"/>
              </a:spcBef>
            </a:pPr>
            <a:r>
              <a:rPr lang="en-US" sz="2800" b="0" dirty="0" smtClean="0">
                <a:solidFill>
                  <a:schemeClr val="tx1"/>
                </a:solidFill>
                <a:latin typeface="Aller" panose="02000503030000020004" pitchFamily="2" charset="0"/>
              </a:rPr>
              <a:t>Docker Container</a:t>
            </a:r>
            <a:endParaRPr lang="en-US" sz="2800" b="0" dirty="0">
              <a:solidFill>
                <a:schemeClr val="tx1"/>
              </a:solidFill>
              <a:latin typeface="Aller" panose="02000503030000020004" pitchFamily="2" charset="0"/>
            </a:endParaRPr>
          </a:p>
        </p:txBody>
      </p:sp>
    </p:spTree>
    <p:extLst>
      <p:ext uri="{BB962C8B-B14F-4D97-AF65-F5344CB8AC3E}">
        <p14:creationId xmlns:p14="http://schemas.microsoft.com/office/powerpoint/2010/main" val="22933959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2166" y="272965"/>
            <a:ext cx="6464978" cy="631626"/>
          </a:xfrm>
          <a:prstGeom prst="rect">
            <a:avLst/>
          </a:prstGeom>
        </p:spPr>
        <p:txBody>
          <a:bodyPr vert="horz" wrap="square" lIns="0" tIns="22013" rIns="0" bIns="0" rtlCol="0" anchor="ctr">
            <a:spAutoFit/>
          </a:bodyPr>
          <a:lstStyle/>
          <a:p>
            <a:pPr marL="16933"/>
            <a:r>
              <a:rPr dirty="0"/>
              <a:t>Basic Docker Commands</a:t>
            </a:r>
          </a:p>
        </p:txBody>
      </p:sp>
      <p:sp>
        <p:nvSpPr>
          <p:cNvPr id="3" name="object 3"/>
          <p:cNvSpPr txBox="1"/>
          <p:nvPr/>
        </p:nvSpPr>
        <p:spPr>
          <a:xfrm>
            <a:off x="575901" y="1442823"/>
            <a:ext cx="10307320" cy="4613228"/>
          </a:xfrm>
          <a:prstGeom prst="rect">
            <a:avLst/>
          </a:prstGeom>
        </p:spPr>
        <p:txBody>
          <a:bodyPr vert="horz" wrap="square" lIns="0" tIns="16933" rIns="0" bIns="0" rtlCol="0">
            <a:spAutoFit/>
          </a:bodyPr>
          <a:lstStyle/>
          <a:p>
            <a:pPr marL="16933">
              <a:spcBef>
                <a:spcPts val="133"/>
              </a:spcBef>
            </a:pPr>
            <a:r>
              <a:rPr sz="1600" dirty="0">
                <a:latin typeface="Consolas"/>
                <a:cs typeface="Consolas"/>
              </a:rPr>
              <a:t>$ </a:t>
            </a:r>
            <a:r>
              <a:rPr sz="1600" spc="-7" dirty="0">
                <a:latin typeface="Consolas"/>
                <a:cs typeface="Consolas"/>
              </a:rPr>
              <a:t>docker image pull</a:t>
            </a:r>
            <a:r>
              <a:rPr sz="1600" spc="-27" dirty="0">
                <a:latin typeface="Consolas"/>
                <a:cs typeface="Consolas"/>
              </a:rPr>
              <a:t> </a:t>
            </a:r>
            <a:r>
              <a:rPr lang="es-ES" sz="1600" spc="-27" dirty="0" err="1">
                <a:latin typeface="Consolas"/>
                <a:cs typeface="Consolas"/>
              </a:rPr>
              <a:t>node:latest</a:t>
            </a:r>
            <a:endParaRPr sz="1600" dirty="0">
              <a:latin typeface="Consolas"/>
              <a:cs typeface="Consolas"/>
            </a:endParaRPr>
          </a:p>
          <a:p>
            <a:pPr>
              <a:spcBef>
                <a:spcPts val="40"/>
              </a:spcBef>
            </a:pPr>
            <a:endParaRPr sz="1400" dirty="0">
              <a:latin typeface="Times New Roman"/>
              <a:cs typeface="Times New Roman"/>
            </a:endParaRPr>
          </a:p>
          <a:p>
            <a:pPr marL="16933"/>
            <a:r>
              <a:rPr sz="1600" dirty="0">
                <a:latin typeface="Consolas"/>
                <a:cs typeface="Consolas"/>
              </a:rPr>
              <a:t>$ </a:t>
            </a:r>
            <a:r>
              <a:rPr sz="1600" spc="-7" dirty="0">
                <a:latin typeface="Consolas"/>
                <a:cs typeface="Consolas"/>
              </a:rPr>
              <a:t>docker image</a:t>
            </a:r>
            <a:r>
              <a:rPr sz="1600" spc="-20" dirty="0">
                <a:latin typeface="Consolas"/>
                <a:cs typeface="Consolas"/>
              </a:rPr>
              <a:t> </a:t>
            </a:r>
            <a:r>
              <a:rPr sz="1600" spc="-7" dirty="0">
                <a:latin typeface="Consolas"/>
                <a:cs typeface="Consolas"/>
              </a:rPr>
              <a:t>ls</a:t>
            </a:r>
            <a:endParaRPr sz="1600" dirty="0">
              <a:latin typeface="Consolas"/>
              <a:cs typeface="Consolas"/>
            </a:endParaRPr>
          </a:p>
          <a:p>
            <a:pPr marL="16933">
              <a:spcBef>
                <a:spcPts val="960"/>
              </a:spcBef>
            </a:pPr>
            <a:r>
              <a:rPr sz="1600" dirty="0">
                <a:latin typeface="Consolas"/>
                <a:cs typeface="Consolas"/>
              </a:rPr>
              <a:t>$ </a:t>
            </a:r>
            <a:r>
              <a:rPr sz="1600" spc="-7" dirty="0">
                <a:latin typeface="Consolas"/>
                <a:cs typeface="Consolas"/>
              </a:rPr>
              <a:t>docker container run –d –p 5000:5000 –-name </a:t>
            </a:r>
            <a:r>
              <a:rPr lang="es-ES" sz="1600" spc="-7" dirty="0">
                <a:latin typeface="Consolas"/>
                <a:cs typeface="Consolas"/>
              </a:rPr>
              <a:t>node </a:t>
            </a:r>
            <a:r>
              <a:rPr lang="es-ES" sz="1600" spc="-7" dirty="0" err="1">
                <a:latin typeface="Consolas"/>
                <a:cs typeface="Consolas"/>
              </a:rPr>
              <a:t>node</a:t>
            </a:r>
            <a:r>
              <a:rPr sz="1600" spc="-7" dirty="0">
                <a:latin typeface="Consolas"/>
                <a:cs typeface="Consolas"/>
              </a:rPr>
              <a:t>:latest</a:t>
            </a:r>
            <a:endParaRPr sz="1600" dirty="0">
              <a:latin typeface="Consolas"/>
              <a:cs typeface="Consolas"/>
            </a:endParaRPr>
          </a:p>
          <a:p>
            <a:pPr>
              <a:spcBef>
                <a:spcPts val="47"/>
              </a:spcBef>
            </a:pPr>
            <a:endParaRPr sz="1400" dirty="0">
              <a:latin typeface="Times New Roman"/>
              <a:cs typeface="Times New Roman"/>
            </a:endParaRPr>
          </a:p>
          <a:p>
            <a:pPr marL="16933"/>
            <a:r>
              <a:rPr sz="1600" dirty="0">
                <a:latin typeface="Consolas"/>
                <a:cs typeface="Consolas"/>
              </a:rPr>
              <a:t>$ </a:t>
            </a:r>
            <a:r>
              <a:rPr sz="1600" spc="-7" dirty="0">
                <a:latin typeface="Consolas"/>
                <a:cs typeface="Consolas"/>
              </a:rPr>
              <a:t>docker container</a:t>
            </a:r>
            <a:r>
              <a:rPr sz="1600" spc="-20" dirty="0">
                <a:latin typeface="Consolas"/>
                <a:cs typeface="Consolas"/>
              </a:rPr>
              <a:t> </a:t>
            </a:r>
            <a:r>
              <a:rPr sz="1600" spc="-7" dirty="0">
                <a:latin typeface="Consolas"/>
                <a:cs typeface="Consolas"/>
              </a:rPr>
              <a:t>p</a:t>
            </a:r>
            <a:r>
              <a:rPr lang="es-ES" sz="1600" spc="-7" dirty="0">
                <a:latin typeface="Consolas"/>
                <a:cs typeface="Consolas"/>
              </a:rPr>
              <a:t>s</a:t>
            </a:r>
          </a:p>
          <a:p>
            <a:pPr marL="16933"/>
            <a:endParaRPr sz="1600" dirty="0">
              <a:latin typeface="Consolas"/>
              <a:cs typeface="Consolas"/>
            </a:endParaRPr>
          </a:p>
          <a:p>
            <a:pPr marL="16933">
              <a:spcBef>
                <a:spcPts val="960"/>
              </a:spcBef>
            </a:pPr>
            <a:r>
              <a:rPr sz="1600" dirty="0">
                <a:latin typeface="Consolas"/>
                <a:cs typeface="Consolas"/>
              </a:rPr>
              <a:t>$ </a:t>
            </a:r>
            <a:r>
              <a:rPr sz="1600" spc="-7" dirty="0">
                <a:latin typeface="Consolas"/>
                <a:cs typeface="Consolas"/>
              </a:rPr>
              <a:t>docker container stop </a:t>
            </a:r>
            <a:r>
              <a:rPr lang="es-ES" sz="1600" spc="-7" dirty="0">
                <a:latin typeface="Consolas"/>
                <a:cs typeface="Consolas"/>
              </a:rPr>
              <a:t>node</a:t>
            </a:r>
            <a:r>
              <a:rPr sz="1600" spc="-7" dirty="0">
                <a:latin typeface="Consolas"/>
                <a:cs typeface="Consolas"/>
              </a:rPr>
              <a:t>(or &lt;container</a:t>
            </a:r>
            <a:r>
              <a:rPr sz="1600" spc="-33" dirty="0">
                <a:latin typeface="Consolas"/>
                <a:cs typeface="Consolas"/>
              </a:rPr>
              <a:t> </a:t>
            </a:r>
            <a:r>
              <a:rPr sz="1600" spc="-7" dirty="0">
                <a:latin typeface="Consolas"/>
                <a:cs typeface="Consolas"/>
              </a:rPr>
              <a:t>id&gt;)</a:t>
            </a:r>
            <a:endParaRPr sz="1600" dirty="0">
              <a:latin typeface="Consolas"/>
              <a:cs typeface="Consolas"/>
            </a:endParaRPr>
          </a:p>
          <a:p>
            <a:pPr>
              <a:spcBef>
                <a:spcPts val="40"/>
              </a:spcBef>
            </a:pPr>
            <a:endParaRPr sz="1400" dirty="0">
              <a:latin typeface="Times New Roman"/>
              <a:cs typeface="Times New Roman"/>
            </a:endParaRPr>
          </a:p>
          <a:p>
            <a:pPr marL="16933"/>
            <a:r>
              <a:rPr sz="1600" dirty="0">
                <a:latin typeface="Consolas"/>
                <a:cs typeface="Consolas"/>
              </a:rPr>
              <a:t>$ </a:t>
            </a:r>
            <a:r>
              <a:rPr sz="1600" spc="-7" dirty="0">
                <a:latin typeface="Consolas"/>
                <a:cs typeface="Consolas"/>
              </a:rPr>
              <a:t>docker container </a:t>
            </a:r>
            <a:r>
              <a:rPr sz="1600" spc="-7" dirty="0" err="1">
                <a:latin typeface="Consolas"/>
                <a:cs typeface="Consolas"/>
              </a:rPr>
              <a:t>rm</a:t>
            </a:r>
            <a:r>
              <a:rPr sz="1600" spc="-7" dirty="0">
                <a:latin typeface="Consolas"/>
                <a:cs typeface="Consolas"/>
              </a:rPr>
              <a:t> </a:t>
            </a:r>
            <a:r>
              <a:rPr lang="es-ES" sz="1600" spc="-7" dirty="0">
                <a:latin typeface="Consolas"/>
                <a:cs typeface="Consolas"/>
              </a:rPr>
              <a:t>node</a:t>
            </a:r>
            <a:r>
              <a:rPr sz="1600" spc="-7" dirty="0">
                <a:latin typeface="Consolas"/>
                <a:cs typeface="Consolas"/>
              </a:rPr>
              <a:t> (or &lt;container</a:t>
            </a:r>
            <a:r>
              <a:rPr sz="1600" spc="-33" dirty="0">
                <a:latin typeface="Consolas"/>
                <a:cs typeface="Consolas"/>
              </a:rPr>
              <a:t> </a:t>
            </a:r>
            <a:r>
              <a:rPr sz="1600" spc="-7" dirty="0">
                <a:latin typeface="Consolas"/>
                <a:cs typeface="Consolas"/>
              </a:rPr>
              <a:t>id&gt;)</a:t>
            </a:r>
            <a:endParaRPr sz="1600" dirty="0">
              <a:latin typeface="Consolas"/>
              <a:cs typeface="Consolas"/>
            </a:endParaRPr>
          </a:p>
          <a:p>
            <a:pPr>
              <a:spcBef>
                <a:spcPts val="47"/>
              </a:spcBef>
            </a:pPr>
            <a:endParaRPr sz="1400" dirty="0">
              <a:latin typeface="Times New Roman"/>
              <a:cs typeface="Times New Roman"/>
            </a:endParaRPr>
          </a:p>
          <a:p>
            <a:pPr marL="16933"/>
            <a:r>
              <a:rPr sz="1600" dirty="0">
                <a:latin typeface="Consolas"/>
                <a:cs typeface="Consolas"/>
              </a:rPr>
              <a:t>$ </a:t>
            </a:r>
            <a:r>
              <a:rPr sz="1600" spc="-7" dirty="0">
                <a:latin typeface="Consolas"/>
                <a:cs typeface="Consolas"/>
              </a:rPr>
              <a:t>docker image </a:t>
            </a:r>
            <a:r>
              <a:rPr sz="1600" spc="-7" dirty="0" err="1">
                <a:latin typeface="Consolas"/>
                <a:cs typeface="Consolas"/>
              </a:rPr>
              <a:t>rm</a:t>
            </a:r>
            <a:r>
              <a:rPr lang="es-ES" sz="1600" spc="-7" dirty="0">
                <a:latin typeface="Consolas"/>
                <a:cs typeface="Consolas"/>
              </a:rPr>
              <a:t>i</a:t>
            </a:r>
            <a:r>
              <a:rPr sz="1600" spc="-7" dirty="0">
                <a:latin typeface="Consolas"/>
                <a:cs typeface="Consolas"/>
              </a:rPr>
              <a:t> (or &lt;image</a:t>
            </a:r>
            <a:r>
              <a:rPr sz="1600" spc="-40" dirty="0">
                <a:latin typeface="Consolas"/>
                <a:cs typeface="Consolas"/>
              </a:rPr>
              <a:t> </a:t>
            </a:r>
            <a:r>
              <a:rPr sz="1600" spc="-7" dirty="0">
                <a:latin typeface="Consolas"/>
                <a:cs typeface="Consolas"/>
              </a:rPr>
              <a:t>id&gt;)</a:t>
            </a:r>
            <a:endParaRPr sz="1600" dirty="0">
              <a:latin typeface="Consolas"/>
              <a:cs typeface="Consolas"/>
            </a:endParaRPr>
          </a:p>
          <a:p>
            <a:pPr>
              <a:spcBef>
                <a:spcPts val="40"/>
              </a:spcBef>
            </a:pPr>
            <a:endParaRPr sz="1400" dirty="0">
              <a:latin typeface="Times New Roman"/>
              <a:cs typeface="Times New Roman"/>
            </a:endParaRPr>
          </a:p>
          <a:p>
            <a:pPr marL="16933"/>
            <a:r>
              <a:rPr sz="1600" dirty="0">
                <a:latin typeface="Consolas"/>
                <a:cs typeface="Consolas"/>
              </a:rPr>
              <a:t>$ </a:t>
            </a:r>
            <a:r>
              <a:rPr sz="1600" spc="-7" dirty="0">
                <a:latin typeface="Consolas"/>
                <a:cs typeface="Consolas"/>
              </a:rPr>
              <a:t>docker build –t </a:t>
            </a:r>
            <a:r>
              <a:rPr lang="es-ES" sz="1600" spc="-7" dirty="0">
                <a:latin typeface="Consolas"/>
                <a:cs typeface="Consolas"/>
              </a:rPr>
              <a:t>node</a:t>
            </a:r>
            <a:r>
              <a:rPr sz="1600" spc="-7" dirty="0">
                <a:latin typeface="Consolas"/>
                <a:cs typeface="Consolas"/>
              </a:rPr>
              <a:t>:2.0</a:t>
            </a:r>
            <a:r>
              <a:rPr sz="1600" spc="-120" dirty="0">
                <a:latin typeface="Consolas"/>
                <a:cs typeface="Consolas"/>
              </a:rPr>
              <a:t> </a:t>
            </a:r>
            <a:r>
              <a:rPr sz="1600" dirty="0">
                <a:latin typeface="Consolas"/>
                <a:cs typeface="Consolas"/>
              </a:rPr>
              <a:t>.</a:t>
            </a:r>
          </a:p>
          <a:p>
            <a:pPr>
              <a:spcBef>
                <a:spcPts val="47"/>
              </a:spcBef>
            </a:pPr>
            <a:endParaRPr sz="1400" dirty="0">
              <a:latin typeface="Times New Roman"/>
              <a:cs typeface="Times New Roman"/>
            </a:endParaRPr>
          </a:p>
          <a:p>
            <a:pPr marL="16933"/>
            <a:r>
              <a:rPr sz="1600" dirty="0">
                <a:latin typeface="Consolas"/>
                <a:cs typeface="Consolas"/>
              </a:rPr>
              <a:t>$ </a:t>
            </a:r>
            <a:r>
              <a:rPr sz="1600" spc="-7" dirty="0">
                <a:latin typeface="Consolas"/>
                <a:cs typeface="Consolas"/>
              </a:rPr>
              <a:t>docker image push</a:t>
            </a:r>
            <a:r>
              <a:rPr sz="1600" spc="-127" dirty="0">
                <a:latin typeface="Consolas"/>
                <a:cs typeface="Consolas"/>
              </a:rPr>
              <a:t> </a:t>
            </a:r>
            <a:r>
              <a:rPr lang="es-ES" sz="1600" spc="-7" dirty="0">
                <a:latin typeface="Consolas"/>
                <a:cs typeface="Consolas"/>
              </a:rPr>
              <a:t>node</a:t>
            </a:r>
            <a:r>
              <a:rPr sz="1600" spc="-7" dirty="0">
                <a:latin typeface="Consolas"/>
                <a:cs typeface="Consolas"/>
              </a:rPr>
              <a:t>:2.0</a:t>
            </a:r>
            <a:endParaRPr lang="es-ES" sz="1600" spc="-7" dirty="0">
              <a:latin typeface="Consolas"/>
              <a:cs typeface="Consolas"/>
            </a:endParaRPr>
          </a:p>
          <a:p>
            <a:pPr marL="16933"/>
            <a:endParaRPr lang="es-ES" sz="1600" spc="-7" dirty="0">
              <a:latin typeface="Consolas"/>
              <a:cs typeface="Consolas"/>
            </a:endParaRPr>
          </a:p>
          <a:p>
            <a:pPr marL="16933"/>
            <a:r>
              <a:rPr lang="es-ES" sz="1600" spc="-7" dirty="0">
                <a:latin typeface="Consolas"/>
                <a:cs typeface="Consolas"/>
              </a:rPr>
              <a:t>$ docker --help</a:t>
            </a:r>
            <a:endParaRPr sz="1600" dirty="0">
              <a:latin typeface="Consolas"/>
              <a:cs typeface="Consolas"/>
            </a:endParaRPr>
          </a:p>
        </p:txBody>
      </p:sp>
      <p:sp>
        <p:nvSpPr>
          <p:cNvPr id="4" name="Slide Number Placeholder 3"/>
          <p:cNvSpPr>
            <a:spLocks noGrp="1"/>
          </p:cNvSpPr>
          <p:nvPr>
            <p:ph type="sldNum" sz="quarter" idx="12"/>
          </p:nvPr>
        </p:nvSpPr>
        <p:spPr/>
        <p:txBody>
          <a:bodyPr/>
          <a:lstStyle/>
          <a:p>
            <a:fld id="{B8DACC02-A2BD-4578-8E03-6D891060A695}" type="slidenum">
              <a:rPr lang="en-US" smtClean="0"/>
              <a:pPr/>
              <a:t>59</a:t>
            </a:fld>
            <a:endParaRPr lang="en-US" dirty="0"/>
          </a:p>
        </p:txBody>
      </p:sp>
    </p:spTree>
    <p:extLst>
      <p:ext uri="{BB962C8B-B14F-4D97-AF65-F5344CB8AC3E}">
        <p14:creationId xmlns:p14="http://schemas.microsoft.com/office/powerpoint/2010/main" val="616537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977A32-5598-48B2-9649-579025E00D80}"/>
              </a:ext>
            </a:extLst>
          </p:cNvPr>
          <p:cNvSpPr/>
          <p:nvPr/>
        </p:nvSpPr>
        <p:spPr>
          <a:xfrm>
            <a:off x="1326011" y="2453899"/>
            <a:ext cx="4138623" cy="3616271"/>
          </a:xfrm>
          <a:prstGeom prst="rect">
            <a:avLst/>
          </a:prstGeom>
          <a:noFill/>
          <a:ln w="889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latin typeface="Candara" panose="020E0502030303020204" pitchFamily="34" charset="0"/>
            </a:endParaRPr>
          </a:p>
        </p:txBody>
      </p:sp>
      <p:sp>
        <p:nvSpPr>
          <p:cNvPr id="10" name="TextBox 9">
            <a:extLst>
              <a:ext uri="{FF2B5EF4-FFF2-40B4-BE49-F238E27FC236}">
                <a16:creationId xmlns:a16="http://schemas.microsoft.com/office/drawing/2014/main" id="{1FE9BB34-439D-4097-8D85-BA5D3D4F8C0D}"/>
              </a:ext>
            </a:extLst>
          </p:cNvPr>
          <p:cNvSpPr txBox="1"/>
          <p:nvPr/>
        </p:nvSpPr>
        <p:spPr>
          <a:xfrm>
            <a:off x="609779" y="577264"/>
            <a:ext cx="11318303" cy="1118127"/>
          </a:xfrm>
          <a:prstGeom prst="rect">
            <a:avLst/>
          </a:prstGeom>
          <a:noFill/>
        </p:spPr>
        <p:txBody>
          <a:bodyPr wrap="square" rtlCol="0">
            <a:spAutoFit/>
          </a:bodyPr>
          <a:lstStyle/>
          <a:p>
            <a:pPr algn="l"/>
            <a:r>
              <a:rPr lang="en-US" sz="3333" dirty="0">
                <a:latin typeface="Candara" panose="020E0502030303020204" pitchFamily="34" charset="0"/>
                <a:ea typeface="Amazon Ember" panose="020B0603020204020204" pitchFamily="34" charset="0"/>
                <a:cs typeface="Amazon Ember" panose="020B0603020204020204" pitchFamily="34" charset="0"/>
              </a:rPr>
              <a:t>Breaking a monolith is scary because more services mean more dependencies</a:t>
            </a:r>
          </a:p>
        </p:txBody>
      </p:sp>
      <p:grpSp>
        <p:nvGrpSpPr>
          <p:cNvPr id="12" name="Group 11">
            <a:extLst>
              <a:ext uri="{FF2B5EF4-FFF2-40B4-BE49-F238E27FC236}">
                <a16:creationId xmlns:a16="http://schemas.microsoft.com/office/drawing/2014/main" id="{8181735B-4E26-4636-BA29-F1B7939A7994}"/>
              </a:ext>
            </a:extLst>
          </p:cNvPr>
          <p:cNvGrpSpPr/>
          <p:nvPr/>
        </p:nvGrpSpPr>
        <p:grpSpPr>
          <a:xfrm>
            <a:off x="1592966" y="2679674"/>
            <a:ext cx="1203179" cy="1469679"/>
            <a:chOff x="2449311" y="3145756"/>
            <a:chExt cx="1443815" cy="1763614"/>
          </a:xfrm>
        </p:grpSpPr>
        <p:pic>
          <p:nvPicPr>
            <p:cNvPr id="13" name="Graphic 4">
              <a:extLst>
                <a:ext uri="{FF2B5EF4-FFF2-40B4-BE49-F238E27FC236}">
                  <a16:creationId xmlns:a16="http://schemas.microsoft.com/office/drawing/2014/main" id="{81E86570-C64C-4998-9274-6AC4EDFC27E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449311" y="3145756"/>
              <a:ext cx="1443815" cy="1443815"/>
            </a:xfrm>
            <a:prstGeom prst="rect">
              <a:avLst/>
            </a:prstGeom>
          </p:spPr>
        </p:pic>
        <p:sp>
          <p:nvSpPr>
            <p:cNvPr id="14" name="TextBox 13">
              <a:extLst>
                <a:ext uri="{FF2B5EF4-FFF2-40B4-BE49-F238E27FC236}">
                  <a16:creationId xmlns:a16="http://schemas.microsoft.com/office/drawing/2014/main" id="{C4D7699F-89D4-4F1C-94C8-87CBC7345156}"/>
                </a:ext>
              </a:extLst>
            </p:cNvPr>
            <p:cNvSpPr txBox="1"/>
            <p:nvPr/>
          </p:nvSpPr>
          <p:spPr>
            <a:xfrm>
              <a:off x="2627519" y="4490717"/>
              <a:ext cx="1087395" cy="418653"/>
            </a:xfrm>
            <a:prstGeom prst="rect">
              <a:avLst/>
            </a:prstGeom>
            <a:noFill/>
          </p:spPr>
          <p:txBody>
            <a:bodyPr wrap="square" rtlCol="0">
              <a:spAutoFit/>
            </a:bodyPr>
            <a:lstStyle/>
            <a:p>
              <a:pPr algn="ctr"/>
              <a:r>
                <a:rPr lang="en-US" sz="1667" dirty="0">
                  <a:latin typeface="Candara" panose="020E0502030303020204" pitchFamily="34" charset="0"/>
                  <a:ea typeface="Amazon Ember" panose="020B0603020204020204" pitchFamily="34" charset="0"/>
                  <a:cs typeface="Amazon Ember" panose="020B0603020204020204" pitchFamily="34" charset="0"/>
                </a:rPr>
                <a:t>Code</a:t>
              </a:r>
            </a:p>
          </p:txBody>
        </p:sp>
      </p:grpSp>
      <p:grpSp>
        <p:nvGrpSpPr>
          <p:cNvPr id="15" name="Group 14">
            <a:extLst>
              <a:ext uri="{FF2B5EF4-FFF2-40B4-BE49-F238E27FC236}">
                <a16:creationId xmlns:a16="http://schemas.microsoft.com/office/drawing/2014/main" id="{F640724A-1ECE-46AE-9FA4-941591785D60}"/>
              </a:ext>
            </a:extLst>
          </p:cNvPr>
          <p:cNvGrpSpPr/>
          <p:nvPr/>
        </p:nvGrpSpPr>
        <p:grpSpPr>
          <a:xfrm>
            <a:off x="3163078" y="3032419"/>
            <a:ext cx="1812616" cy="865888"/>
            <a:chOff x="7197636" y="3961138"/>
            <a:chExt cx="2175139" cy="1039065"/>
          </a:xfrm>
        </p:grpSpPr>
        <p:pic>
          <p:nvPicPr>
            <p:cNvPr id="17" name="Picture 16">
              <a:extLst>
                <a:ext uri="{FF2B5EF4-FFF2-40B4-BE49-F238E27FC236}">
                  <a16:creationId xmlns:a16="http://schemas.microsoft.com/office/drawing/2014/main" id="{524D7411-48CB-4F39-9324-DB9AA9DEE3DD}"/>
                </a:ext>
              </a:extLst>
            </p:cNvPr>
            <p:cNvPicPr>
              <a:picLocks noChangeAspect="1"/>
            </p:cNvPicPr>
            <p:nvPr/>
          </p:nvPicPr>
          <p:blipFill>
            <a:blip r:embed="rId4"/>
            <a:stretch>
              <a:fillRect/>
            </a:stretch>
          </p:blipFill>
          <p:spPr>
            <a:xfrm>
              <a:off x="7488195" y="3961138"/>
              <a:ext cx="1594022" cy="510905"/>
            </a:xfrm>
            <a:prstGeom prst="rect">
              <a:avLst/>
            </a:prstGeom>
          </p:spPr>
        </p:pic>
        <p:sp>
          <p:nvSpPr>
            <p:cNvPr id="18" name="TextBox 17">
              <a:extLst>
                <a:ext uri="{FF2B5EF4-FFF2-40B4-BE49-F238E27FC236}">
                  <a16:creationId xmlns:a16="http://schemas.microsoft.com/office/drawing/2014/main" id="{43052280-E064-4F0A-A78E-29BB22BEC1D5}"/>
                </a:ext>
              </a:extLst>
            </p:cNvPr>
            <p:cNvSpPr txBox="1"/>
            <p:nvPr/>
          </p:nvSpPr>
          <p:spPr>
            <a:xfrm>
              <a:off x="7197636" y="4581550"/>
              <a:ext cx="2175139" cy="418653"/>
            </a:xfrm>
            <a:prstGeom prst="rect">
              <a:avLst/>
            </a:prstGeom>
            <a:noFill/>
          </p:spPr>
          <p:txBody>
            <a:bodyPr wrap="square" rtlCol="0">
              <a:spAutoFit/>
            </a:bodyPr>
            <a:lstStyle/>
            <a:p>
              <a:pPr algn="ctr"/>
              <a:r>
                <a:rPr lang="en-US" sz="1667" dirty="0">
                  <a:latin typeface="Candara" panose="020E0502030303020204" pitchFamily="34" charset="0"/>
                  <a:ea typeface="Amazon Ember" panose="020B0603020204020204" pitchFamily="34" charset="0"/>
                  <a:cs typeface="Amazon Ember" panose="020B0603020204020204" pitchFamily="34" charset="0"/>
                </a:rPr>
                <a:t>Code packages</a:t>
              </a:r>
            </a:p>
          </p:txBody>
        </p:sp>
      </p:grpSp>
      <p:grpSp>
        <p:nvGrpSpPr>
          <p:cNvPr id="19" name="Group 18">
            <a:extLst>
              <a:ext uri="{FF2B5EF4-FFF2-40B4-BE49-F238E27FC236}">
                <a16:creationId xmlns:a16="http://schemas.microsoft.com/office/drawing/2014/main" id="{2F854F5E-5ADB-4BD8-A4F1-91D571DE91E7}"/>
              </a:ext>
            </a:extLst>
          </p:cNvPr>
          <p:cNvGrpSpPr/>
          <p:nvPr/>
        </p:nvGrpSpPr>
        <p:grpSpPr>
          <a:xfrm>
            <a:off x="3411415" y="4133899"/>
            <a:ext cx="1812616" cy="1508636"/>
            <a:chOff x="4305808" y="5665466"/>
            <a:chExt cx="2175139" cy="1810363"/>
          </a:xfrm>
        </p:grpSpPr>
        <p:pic>
          <p:nvPicPr>
            <p:cNvPr id="20" name="Graphic 10">
              <a:extLst>
                <a:ext uri="{FF2B5EF4-FFF2-40B4-BE49-F238E27FC236}">
                  <a16:creationId xmlns:a16="http://schemas.microsoft.com/office/drawing/2014/main" id="{8011B6DE-14F4-47E1-93ED-060847180BEB}"/>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855173" y="5665466"/>
              <a:ext cx="1076411" cy="1076411"/>
            </a:xfrm>
            <a:prstGeom prst="rect">
              <a:avLst/>
            </a:prstGeom>
          </p:spPr>
        </p:pic>
        <p:sp>
          <p:nvSpPr>
            <p:cNvPr id="21" name="TextBox 20">
              <a:extLst>
                <a:ext uri="{FF2B5EF4-FFF2-40B4-BE49-F238E27FC236}">
                  <a16:creationId xmlns:a16="http://schemas.microsoft.com/office/drawing/2014/main" id="{DAFC7F7E-ADBA-46EC-97F3-AE7BAC92BBAB}"/>
                </a:ext>
              </a:extLst>
            </p:cNvPr>
            <p:cNvSpPr txBox="1"/>
            <p:nvPr/>
          </p:nvSpPr>
          <p:spPr>
            <a:xfrm>
              <a:off x="4305808" y="6749323"/>
              <a:ext cx="2175139" cy="726506"/>
            </a:xfrm>
            <a:prstGeom prst="rect">
              <a:avLst/>
            </a:prstGeom>
            <a:noFill/>
          </p:spPr>
          <p:txBody>
            <a:bodyPr wrap="square" rtlCol="0">
              <a:spAutoFit/>
            </a:bodyPr>
            <a:lstStyle/>
            <a:p>
              <a:pPr algn="ctr"/>
              <a:r>
                <a:rPr lang="en-US" sz="1667" dirty="0">
                  <a:latin typeface="Candara" panose="020E0502030303020204" pitchFamily="34" charset="0"/>
                  <a:ea typeface="Amazon Ember" panose="020B0603020204020204" pitchFamily="34" charset="0"/>
                  <a:cs typeface="Amazon Ember" panose="020B0603020204020204" pitchFamily="34" charset="0"/>
                </a:rPr>
                <a:t>Operating system packages</a:t>
              </a:r>
            </a:p>
          </p:txBody>
        </p:sp>
      </p:grpSp>
      <p:grpSp>
        <p:nvGrpSpPr>
          <p:cNvPr id="22" name="Group 21">
            <a:extLst>
              <a:ext uri="{FF2B5EF4-FFF2-40B4-BE49-F238E27FC236}">
                <a16:creationId xmlns:a16="http://schemas.microsoft.com/office/drawing/2014/main" id="{28155350-C2C1-4365-A372-7F0C19F2166D}"/>
              </a:ext>
            </a:extLst>
          </p:cNvPr>
          <p:cNvGrpSpPr/>
          <p:nvPr/>
        </p:nvGrpSpPr>
        <p:grpSpPr>
          <a:xfrm>
            <a:off x="6346863" y="2679674"/>
            <a:ext cx="1203179" cy="1469679"/>
            <a:chOff x="2449311" y="3145756"/>
            <a:chExt cx="1443815" cy="1763614"/>
          </a:xfrm>
        </p:grpSpPr>
        <p:pic>
          <p:nvPicPr>
            <p:cNvPr id="23" name="Graphic 13">
              <a:extLst>
                <a:ext uri="{FF2B5EF4-FFF2-40B4-BE49-F238E27FC236}">
                  <a16:creationId xmlns:a16="http://schemas.microsoft.com/office/drawing/2014/main" id="{4E5A36CD-709C-452C-9C7A-D83AF29832A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449311" y="3145756"/>
              <a:ext cx="1443815" cy="1443815"/>
            </a:xfrm>
            <a:prstGeom prst="rect">
              <a:avLst/>
            </a:prstGeom>
          </p:spPr>
        </p:pic>
        <p:sp>
          <p:nvSpPr>
            <p:cNvPr id="24" name="TextBox 23">
              <a:extLst>
                <a:ext uri="{FF2B5EF4-FFF2-40B4-BE49-F238E27FC236}">
                  <a16:creationId xmlns:a16="http://schemas.microsoft.com/office/drawing/2014/main" id="{AF830ED6-E255-41FB-8D6E-77D34A9EFD78}"/>
                </a:ext>
              </a:extLst>
            </p:cNvPr>
            <p:cNvSpPr txBox="1"/>
            <p:nvPr/>
          </p:nvSpPr>
          <p:spPr>
            <a:xfrm>
              <a:off x="2627519" y="4490717"/>
              <a:ext cx="1087395" cy="418653"/>
            </a:xfrm>
            <a:prstGeom prst="rect">
              <a:avLst/>
            </a:prstGeom>
            <a:noFill/>
          </p:spPr>
          <p:txBody>
            <a:bodyPr wrap="square" rtlCol="0">
              <a:spAutoFit/>
            </a:bodyPr>
            <a:lstStyle/>
            <a:p>
              <a:pPr algn="ctr"/>
              <a:r>
                <a:rPr lang="en-US" sz="1667" dirty="0">
                  <a:latin typeface="Candara" panose="020E0502030303020204" pitchFamily="34" charset="0"/>
                  <a:ea typeface="Amazon Ember" panose="020B0603020204020204" pitchFamily="34" charset="0"/>
                  <a:cs typeface="Amazon Ember" panose="020B0603020204020204" pitchFamily="34" charset="0"/>
                </a:rPr>
                <a:t>Code</a:t>
              </a:r>
            </a:p>
          </p:txBody>
        </p:sp>
      </p:grpSp>
      <p:grpSp>
        <p:nvGrpSpPr>
          <p:cNvPr id="25" name="Group 24">
            <a:extLst>
              <a:ext uri="{FF2B5EF4-FFF2-40B4-BE49-F238E27FC236}">
                <a16:creationId xmlns:a16="http://schemas.microsoft.com/office/drawing/2014/main" id="{FA1896E6-D82B-425F-AB10-0D84330CD5F5}"/>
              </a:ext>
            </a:extLst>
          </p:cNvPr>
          <p:cNvGrpSpPr/>
          <p:nvPr/>
        </p:nvGrpSpPr>
        <p:grpSpPr>
          <a:xfrm>
            <a:off x="8165312" y="4357786"/>
            <a:ext cx="1812616" cy="1508636"/>
            <a:chOff x="4305808" y="5665466"/>
            <a:chExt cx="2175139" cy="1810363"/>
          </a:xfrm>
        </p:grpSpPr>
        <p:pic>
          <p:nvPicPr>
            <p:cNvPr id="26" name="Graphic 16">
              <a:extLst>
                <a:ext uri="{FF2B5EF4-FFF2-40B4-BE49-F238E27FC236}">
                  <a16:creationId xmlns:a16="http://schemas.microsoft.com/office/drawing/2014/main" id="{236314DE-6EA8-4494-98F6-D32B069A5DE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855173" y="5665466"/>
              <a:ext cx="1076411" cy="1076411"/>
            </a:xfrm>
            <a:prstGeom prst="rect">
              <a:avLst/>
            </a:prstGeom>
          </p:spPr>
        </p:pic>
        <p:sp>
          <p:nvSpPr>
            <p:cNvPr id="27" name="TextBox 26">
              <a:extLst>
                <a:ext uri="{FF2B5EF4-FFF2-40B4-BE49-F238E27FC236}">
                  <a16:creationId xmlns:a16="http://schemas.microsoft.com/office/drawing/2014/main" id="{31D92080-B796-452B-B44F-1E2253C3A9A9}"/>
                </a:ext>
              </a:extLst>
            </p:cNvPr>
            <p:cNvSpPr txBox="1"/>
            <p:nvPr/>
          </p:nvSpPr>
          <p:spPr>
            <a:xfrm>
              <a:off x="4305808" y="6749323"/>
              <a:ext cx="2175139" cy="726506"/>
            </a:xfrm>
            <a:prstGeom prst="rect">
              <a:avLst/>
            </a:prstGeom>
            <a:noFill/>
          </p:spPr>
          <p:txBody>
            <a:bodyPr wrap="square" rtlCol="0">
              <a:spAutoFit/>
            </a:bodyPr>
            <a:lstStyle/>
            <a:p>
              <a:pPr algn="ctr"/>
              <a:r>
                <a:rPr lang="en-US" sz="1667" dirty="0">
                  <a:latin typeface="Candara" panose="020E0502030303020204" pitchFamily="34" charset="0"/>
                  <a:ea typeface="Amazon Ember" panose="020B0603020204020204" pitchFamily="34" charset="0"/>
                  <a:cs typeface="Amazon Ember" panose="020B0603020204020204" pitchFamily="34" charset="0"/>
                </a:rPr>
                <a:t>Operating system packages</a:t>
              </a:r>
            </a:p>
          </p:txBody>
        </p:sp>
      </p:grpSp>
      <p:sp>
        <p:nvSpPr>
          <p:cNvPr id="28" name="Rectangle 27">
            <a:extLst>
              <a:ext uri="{FF2B5EF4-FFF2-40B4-BE49-F238E27FC236}">
                <a16:creationId xmlns:a16="http://schemas.microsoft.com/office/drawing/2014/main" id="{7700762A-F2C6-41B3-8AD5-0BDEC9F4E0A0}"/>
              </a:ext>
            </a:extLst>
          </p:cNvPr>
          <p:cNvSpPr/>
          <p:nvPr/>
        </p:nvSpPr>
        <p:spPr>
          <a:xfrm>
            <a:off x="6096000" y="2453899"/>
            <a:ext cx="4138623" cy="3616271"/>
          </a:xfrm>
          <a:prstGeom prst="rect">
            <a:avLst/>
          </a:prstGeom>
          <a:noFill/>
          <a:ln w="889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latin typeface="Candara" panose="020E0502030303020204" pitchFamily="34" charset="0"/>
            </a:endParaRPr>
          </a:p>
        </p:txBody>
      </p:sp>
      <p:sp>
        <p:nvSpPr>
          <p:cNvPr id="29" name="TextBox 28">
            <a:extLst>
              <a:ext uri="{FF2B5EF4-FFF2-40B4-BE49-F238E27FC236}">
                <a16:creationId xmlns:a16="http://schemas.microsoft.com/office/drawing/2014/main" id="{E7DDE612-C8CB-4570-BB4D-8F6C3DAA5628}"/>
              </a:ext>
            </a:extLst>
          </p:cNvPr>
          <p:cNvSpPr txBox="1"/>
          <p:nvPr/>
        </p:nvSpPr>
        <p:spPr>
          <a:xfrm>
            <a:off x="1326011" y="2052292"/>
            <a:ext cx="1812616" cy="348878"/>
          </a:xfrm>
          <a:prstGeom prst="rect">
            <a:avLst/>
          </a:prstGeom>
          <a:noFill/>
        </p:spPr>
        <p:txBody>
          <a:bodyPr wrap="square" rtlCol="0">
            <a:spAutoFit/>
          </a:bodyPr>
          <a:lstStyle/>
          <a:p>
            <a:r>
              <a:rPr lang="en-US" sz="1667" dirty="0">
                <a:latin typeface="Candara" panose="020E0502030303020204" pitchFamily="34" charset="0"/>
                <a:ea typeface="Amazon Ember" panose="020B0603020204020204" pitchFamily="34" charset="0"/>
                <a:cs typeface="Amazon Ember" panose="020B0603020204020204" pitchFamily="34" charset="0"/>
              </a:rPr>
              <a:t>Service A</a:t>
            </a:r>
          </a:p>
        </p:txBody>
      </p:sp>
      <p:sp>
        <p:nvSpPr>
          <p:cNvPr id="30" name="TextBox 29">
            <a:extLst>
              <a:ext uri="{FF2B5EF4-FFF2-40B4-BE49-F238E27FC236}">
                <a16:creationId xmlns:a16="http://schemas.microsoft.com/office/drawing/2014/main" id="{1C5C1D83-4D5A-44D6-8D03-C6FCCDB94C12}"/>
              </a:ext>
            </a:extLst>
          </p:cNvPr>
          <p:cNvSpPr txBox="1"/>
          <p:nvPr/>
        </p:nvSpPr>
        <p:spPr>
          <a:xfrm>
            <a:off x="6079908" y="2061743"/>
            <a:ext cx="1812616" cy="348878"/>
          </a:xfrm>
          <a:prstGeom prst="rect">
            <a:avLst/>
          </a:prstGeom>
          <a:noFill/>
        </p:spPr>
        <p:txBody>
          <a:bodyPr wrap="square" rtlCol="0">
            <a:spAutoFit/>
          </a:bodyPr>
          <a:lstStyle/>
          <a:p>
            <a:r>
              <a:rPr lang="en-US" sz="1667" dirty="0">
                <a:latin typeface="Candara" panose="020E0502030303020204" pitchFamily="34" charset="0"/>
                <a:ea typeface="Amazon Ember" panose="020B0603020204020204" pitchFamily="34" charset="0"/>
                <a:cs typeface="Amazon Ember" panose="020B0603020204020204" pitchFamily="34" charset="0"/>
              </a:rPr>
              <a:t>Service B</a:t>
            </a:r>
          </a:p>
        </p:txBody>
      </p:sp>
      <p:pic>
        <p:nvPicPr>
          <p:cNvPr id="31" name="Picture 30">
            <a:extLst>
              <a:ext uri="{FF2B5EF4-FFF2-40B4-BE49-F238E27FC236}">
                <a16:creationId xmlns:a16="http://schemas.microsoft.com/office/drawing/2014/main" id="{CB23477C-E0D0-4290-A49D-2D47533D682C}"/>
              </a:ext>
            </a:extLst>
          </p:cNvPr>
          <p:cNvPicPr>
            <a:picLocks noChangeAspect="1"/>
          </p:cNvPicPr>
          <p:nvPr/>
        </p:nvPicPr>
        <p:blipFill>
          <a:blip r:embed="rId7"/>
          <a:stretch>
            <a:fillRect/>
          </a:stretch>
        </p:blipFill>
        <p:spPr>
          <a:xfrm>
            <a:off x="6528747" y="4448610"/>
            <a:ext cx="1005199" cy="1005199"/>
          </a:xfrm>
          <a:prstGeom prst="rect">
            <a:avLst/>
          </a:prstGeom>
        </p:spPr>
      </p:pic>
      <p:sp>
        <p:nvSpPr>
          <p:cNvPr id="34" name="TextBox 33">
            <a:extLst>
              <a:ext uri="{FF2B5EF4-FFF2-40B4-BE49-F238E27FC236}">
                <a16:creationId xmlns:a16="http://schemas.microsoft.com/office/drawing/2014/main" id="{A0FBDCF1-1EA8-4316-928F-DADE26F99D02}"/>
              </a:ext>
            </a:extLst>
          </p:cNvPr>
          <p:cNvSpPr txBox="1"/>
          <p:nvPr/>
        </p:nvSpPr>
        <p:spPr>
          <a:xfrm>
            <a:off x="6096000" y="5512538"/>
            <a:ext cx="1812616" cy="348878"/>
          </a:xfrm>
          <a:prstGeom prst="rect">
            <a:avLst/>
          </a:prstGeom>
          <a:noFill/>
        </p:spPr>
        <p:txBody>
          <a:bodyPr wrap="square" rtlCol="0">
            <a:spAutoFit/>
          </a:bodyPr>
          <a:lstStyle/>
          <a:p>
            <a:pPr algn="ctr"/>
            <a:r>
              <a:rPr lang="en-US" sz="1667" dirty="0">
                <a:latin typeface="Candara" panose="020E0502030303020204" pitchFamily="34" charset="0"/>
                <a:ea typeface="Amazon Ember" panose="020B0603020204020204" pitchFamily="34" charset="0"/>
                <a:cs typeface="Amazon Ember" panose="020B0603020204020204" pitchFamily="34" charset="0"/>
              </a:rPr>
              <a:t>Python: </a:t>
            </a:r>
            <a:r>
              <a:rPr lang="en-US" sz="1667" dirty="0">
                <a:latin typeface="Candara" panose="020E0502030303020204" pitchFamily="34" charset="0"/>
              </a:rPr>
              <a:t>3.9.6</a:t>
            </a:r>
            <a:endParaRPr lang="en-US" sz="1667" dirty="0">
              <a:latin typeface="Candara" panose="020E0502030303020204" pitchFamily="34" charset="0"/>
              <a:ea typeface="Amazon Ember" panose="020B0603020204020204" pitchFamily="34" charset="0"/>
              <a:cs typeface="Amazon Ember" panose="020B0603020204020204" pitchFamily="34" charset="0"/>
            </a:endParaRPr>
          </a:p>
        </p:txBody>
      </p:sp>
      <p:pic>
        <p:nvPicPr>
          <p:cNvPr id="35" name="Picture 34">
            <a:extLst>
              <a:ext uri="{FF2B5EF4-FFF2-40B4-BE49-F238E27FC236}">
                <a16:creationId xmlns:a16="http://schemas.microsoft.com/office/drawing/2014/main" id="{A16D9F6C-5895-421E-8B2B-5582ABCF5FE9}"/>
              </a:ext>
            </a:extLst>
          </p:cNvPr>
          <p:cNvPicPr>
            <a:picLocks noChangeAspect="1"/>
          </p:cNvPicPr>
          <p:nvPr/>
        </p:nvPicPr>
        <p:blipFill>
          <a:blip r:embed="rId7"/>
          <a:stretch>
            <a:fillRect/>
          </a:stretch>
        </p:blipFill>
        <p:spPr>
          <a:xfrm>
            <a:off x="8514926" y="2740307"/>
            <a:ext cx="1005199" cy="1005199"/>
          </a:xfrm>
          <a:prstGeom prst="rect">
            <a:avLst/>
          </a:prstGeom>
        </p:spPr>
      </p:pic>
      <p:sp>
        <p:nvSpPr>
          <p:cNvPr id="36" name="TextBox 35">
            <a:extLst>
              <a:ext uri="{FF2B5EF4-FFF2-40B4-BE49-F238E27FC236}">
                <a16:creationId xmlns:a16="http://schemas.microsoft.com/office/drawing/2014/main" id="{A3EBB48E-17C9-4175-AFC4-DA0DA4871BB1}"/>
              </a:ext>
            </a:extLst>
          </p:cNvPr>
          <p:cNvSpPr txBox="1"/>
          <p:nvPr/>
        </p:nvSpPr>
        <p:spPr>
          <a:xfrm>
            <a:off x="8181408" y="3800475"/>
            <a:ext cx="1812616" cy="348878"/>
          </a:xfrm>
          <a:prstGeom prst="rect">
            <a:avLst/>
          </a:prstGeom>
          <a:noFill/>
        </p:spPr>
        <p:txBody>
          <a:bodyPr wrap="square" rtlCol="0">
            <a:spAutoFit/>
          </a:bodyPr>
          <a:lstStyle/>
          <a:p>
            <a:pPr algn="ctr"/>
            <a:r>
              <a:rPr lang="en-US" sz="1667" dirty="0" err="1">
                <a:latin typeface="Candara" panose="020E0502030303020204" pitchFamily="34" charset="0"/>
                <a:ea typeface="Amazon Ember" panose="020B0603020204020204" pitchFamily="34" charset="0"/>
                <a:cs typeface="Amazon Ember" panose="020B0603020204020204" pitchFamily="34" charset="0"/>
              </a:rPr>
              <a:t>PyPi</a:t>
            </a:r>
            <a:r>
              <a:rPr lang="en-US" sz="1667" dirty="0">
                <a:latin typeface="Candara" panose="020E0502030303020204" pitchFamily="34" charset="0"/>
                <a:ea typeface="Amazon Ember" panose="020B0603020204020204" pitchFamily="34" charset="0"/>
                <a:cs typeface="Amazon Ember" panose="020B0603020204020204" pitchFamily="34" charset="0"/>
              </a:rPr>
              <a:t> packages</a:t>
            </a:r>
          </a:p>
        </p:txBody>
      </p:sp>
      <p:grpSp>
        <p:nvGrpSpPr>
          <p:cNvPr id="37" name="Group 36">
            <a:extLst>
              <a:ext uri="{FF2B5EF4-FFF2-40B4-BE49-F238E27FC236}">
                <a16:creationId xmlns:a16="http://schemas.microsoft.com/office/drawing/2014/main" id="{3A6010A8-A91F-4697-9200-9F5AB1F360C0}"/>
              </a:ext>
            </a:extLst>
          </p:cNvPr>
          <p:cNvGrpSpPr/>
          <p:nvPr/>
        </p:nvGrpSpPr>
        <p:grpSpPr>
          <a:xfrm>
            <a:off x="1557254" y="4224203"/>
            <a:ext cx="1838068" cy="1523817"/>
            <a:chOff x="4170581" y="3254760"/>
            <a:chExt cx="2205682" cy="1828580"/>
          </a:xfrm>
        </p:grpSpPr>
        <p:pic>
          <p:nvPicPr>
            <p:cNvPr id="38" name="Picture 37">
              <a:extLst>
                <a:ext uri="{FF2B5EF4-FFF2-40B4-BE49-F238E27FC236}">
                  <a16:creationId xmlns:a16="http://schemas.microsoft.com/office/drawing/2014/main" id="{31D6E1C3-C636-43DF-8FFC-93B909B61666}"/>
                </a:ext>
              </a:extLst>
            </p:cNvPr>
            <p:cNvPicPr>
              <a:picLocks noChangeAspect="1"/>
            </p:cNvPicPr>
            <p:nvPr/>
          </p:nvPicPr>
          <p:blipFill>
            <a:blip r:embed="rId8"/>
            <a:stretch>
              <a:fillRect/>
            </a:stretch>
          </p:blipFill>
          <p:spPr>
            <a:xfrm>
              <a:off x="4170581" y="3254760"/>
              <a:ext cx="2175139" cy="1332465"/>
            </a:xfrm>
            <a:prstGeom prst="rect">
              <a:avLst/>
            </a:prstGeom>
          </p:spPr>
        </p:pic>
        <p:sp>
          <p:nvSpPr>
            <p:cNvPr id="39" name="TextBox 38">
              <a:extLst>
                <a:ext uri="{FF2B5EF4-FFF2-40B4-BE49-F238E27FC236}">
                  <a16:creationId xmlns:a16="http://schemas.microsoft.com/office/drawing/2014/main" id="{72C27D23-8F77-4DA9-B315-ADF894DEB951}"/>
                </a:ext>
              </a:extLst>
            </p:cNvPr>
            <p:cNvSpPr txBox="1"/>
            <p:nvPr/>
          </p:nvSpPr>
          <p:spPr>
            <a:xfrm>
              <a:off x="4201123" y="4664686"/>
              <a:ext cx="2175140" cy="418654"/>
            </a:xfrm>
            <a:prstGeom prst="rect">
              <a:avLst/>
            </a:prstGeom>
            <a:noFill/>
          </p:spPr>
          <p:txBody>
            <a:bodyPr wrap="square" rtlCol="0">
              <a:spAutoFit/>
            </a:bodyPr>
            <a:lstStyle/>
            <a:p>
              <a:pPr algn="ctr"/>
              <a:r>
                <a:rPr lang="en-US" sz="1667" dirty="0">
                  <a:latin typeface="Candara" panose="020E0502030303020204" pitchFamily="34" charset="0"/>
                  <a:ea typeface="Amazon Ember" panose="020B0603020204020204" pitchFamily="34" charset="0"/>
                  <a:cs typeface="Amazon Ember" panose="020B0603020204020204" pitchFamily="34" charset="0"/>
                </a:rPr>
                <a:t>Node: 16.6.2</a:t>
              </a:r>
            </a:p>
          </p:txBody>
        </p:sp>
      </p:grpSp>
    </p:spTree>
    <p:extLst>
      <p:ext uri="{BB962C8B-B14F-4D97-AF65-F5344CB8AC3E}">
        <p14:creationId xmlns:p14="http://schemas.microsoft.com/office/powerpoint/2010/main" val="38552342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02166" y="385861"/>
            <a:ext cx="5935980" cy="607003"/>
          </a:xfrm>
          <a:prstGeom prst="rect">
            <a:avLst/>
          </a:prstGeom>
        </p:spPr>
        <p:txBody>
          <a:bodyPr vert="horz" wrap="square" lIns="0" tIns="22013" rIns="0" bIns="0" rtlCol="0" anchor="ctr">
            <a:spAutoFit/>
          </a:bodyPr>
          <a:lstStyle/>
          <a:p>
            <a:pPr marL="16933">
              <a:lnSpc>
                <a:spcPct val="100000"/>
              </a:lnSpc>
              <a:spcBef>
                <a:spcPts val="173"/>
              </a:spcBef>
            </a:pPr>
            <a:r>
              <a:rPr sz="3800" dirty="0"/>
              <a:t>Dockerfile </a:t>
            </a:r>
            <a:r>
              <a:rPr sz="3800" spc="13" dirty="0"/>
              <a:t>– </a:t>
            </a:r>
            <a:r>
              <a:rPr sz="3800" spc="7" dirty="0"/>
              <a:t>Linux</a:t>
            </a:r>
            <a:r>
              <a:rPr sz="3800" spc="-73" dirty="0"/>
              <a:t> </a:t>
            </a:r>
            <a:r>
              <a:rPr sz="3800" spc="7" dirty="0"/>
              <a:t>Example</a:t>
            </a:r>
            <a:endParaRPr sz="3800"/>
          </a:p>
        </p:txBody>
      </p:sp>
      <p:sp>
        <p:nvSpPr>
          <p:cNvPr id="5" name="object 5"/>
          <p:cNvSpPr txBox="1"/>
          <p:nvPr/>
        </p:nvSpPr>
        <p:spPr>
          <a:xfrm>
            <a:off x="7351776" y="1376601"/>
            <a:ext cx="4646515" cy="2521781"/>
          </a:xfrm>
          <a:prstGeom prst="rect">
            <a:avLst/>
          </a:prstGeom>
        </p:spPr>
        <p:txBody>
          <a:bodyPr vert="horz" wrap="square" lIns="0" tIns="109220" rIns="0" bIns="0" rtlCol="0">
            <a:spAutoFit/>
          </a:bodyPr>
          <a:lstStyle/>
          <a:p>
            <a:pPr marL="412316" marR="623978" indent="-395383">
              <a:lnSpc>
                <a:spcPts val="3093"/>
              </a:lnSpc>
              <a:spcBef>
                <a:spcPts val="860"/>
              </a:spcBef>
              <a:buChar char="•"/>
              <a:tabLst>
                <a:tab pos="412316" algn="l"/>
                <a:tab pos="413163" algn="l"/>
              </a:tabLst>
            </a:pPr>
            <a:r>
              <a:rPr sz="2000" spc="-7" dirty="0">
                <a:latin typeface="Aller" panose="02000503030000020004" pitchFamily="2" charset="0"/>
                <a:cs typeface="Arial"/>
              </a:rPr>
              <a:t>Instructions</a:t>
            </a:r>
            <a:r>
              <a:rPr sz="2000" spc="-87" dirty="0">
                <a:latin typeface="Aller" panose="02000503030000020004" pitchFamily="2" charset="0"/>
                <a:cs typeface="Arial"/>
              </a:rPr>
              <a:t> </a:t>
            </a:r>
            <a:r>
              <a:rPr sz="2000" spc="-7" dirty="0" smtClean="0">
                <a:latin typeface="Aller" panose="02000503030000020004" pitchFamily="2" charset="0"/>
                <a:cs typeface="Arial"/>
              </a:rPr>
              <a:t>on</a:t>
            </a:r>
            <a:r>
              <a:rPr lang="en-US" sz="2000" spc="-7" dirty="0" smtClean="0">
                <a:latin typeface="Aller" panose="02000503030000020004" pitchFamily="2" charset="0"/>
                <a:cs typeface="Arial"/>
              </a:rPr>
              <a:t> </a:t>
            </a:r>
            <a:r>
              <a:rPr sz="2000" spc="-7" dirty="0" smtClean="0">
                <a:latin typeface="Aller" panose="02000503030000020004" pitchFamily="2" charset="0"/>
                <a:cs typeface="Arial"/>
              </a:rPr>
              <a:t>how to</a:t>
            </a:r>
            <a:r>
              <a:rPr lang="en-US" sz="2000" spc="-7" dirty="0" smtClean="0">
                <a:latin typeface="Aller" panose="02000503030000020004" pitchFamily="2" charset="0"/>
                <a:cs typeface="Arial"/>
              </a:rPr>
              <a:t> </a:t>
            </a:r>
            <a:r>
              <a:rPr sz="2000" spc="-7" dirty="0" smtClean="0">
                <a:latin typeface="Aller" panose="02000503030000020004" pitchFamily="2" charset="0"/>
                <a:cs typeface="Arial"/>
              </a:rPr>
              <a:t>build </a:t>
            </a:r>
            <a:r>
              <a:rPr sz="2000" dirty="0">
                <a:latin typeface="Aller" panose="02000503030000020004" pitchFamily="2" charset="0"/>
                <a:cs typeface="Arial"/>
              </a:rPr>
              <a:t>a </a:t>
            </a:r>
            <a:r>
              <a:rPr sz="2000" spc="-7" dirty="0" smtClean="0">
                <a:latin typeface="Aller" panose="02000503030000020004" pitchFamily="2" charset="0"/>
                <a:cs typeface="Arial"/>
              </a:rPr>
              <a:t>Docker</a:t>
            </a:r>
            <a:r>
              <a:rPr sz="2000" spc="-47" dirty="0" smtClean="0">
                <a:latin typeface="Aller" panose="02000503030000020004" pitchFamily="2" charset="0"/>
                <a:cs typeface="Arial"/>
              </a:rPr>
              <a:t> </a:t>
            </a:r>
            <a:r>
              <a:rPr sz="2000" spc="-7" dirty="0">
                <a:latin typeface="Aller" panose="02000503030000020004" pitchFamily="2" charset="0"/>
                <a:cs typeface="Arial"/>
              </a:rPr>
              <a:t>image</a:t>
            </a:r>
            <a:endParaRPr sz="2000" dirty="0">
              <a:latin typeface="Aller" panose="02000503030000020004" pitchFamily="2" charset="0"/>
              <a:cs typeface="Arial"/>
            </a:endParaRPr>
          </a:p>
          <a:p>
            <a:pPr>
              <a:spcBef>
                <a:spcPts val="27"/>
              </a:spcBef>
              <a:buFont typeface="Arial"/>
              <a:buChar char="•"/>
            </a:pPr>
            <a:endParaRPr sz="2000" dirty="0">
              <a:latin typeface="Aller" panose="02000503030000020004" pitchFamily="2" charset="0"/>
              <a:cs typeface="Times New Roman"/>
            </a:endParaRPr>
          </a:p>
          <a:p>
            <a:pPr marL="412316" marR="6773" indent="-395383">
              <a:lnSpc>
                <a:spcPct val="80200"/>
              </a:lnSpc>
              <a:buChar char="•"/>
              <a:tabLst>
                <a:tab pos="412316" algn="l"/>
                <a:tab pos="413163" algn="l"/>
              </a:tabLst>
            </a:pPr>
            <a:r>
              <a:rPr sz="2000" spc="-7" dirty="0">
                <a:latin typeface="Aller" panose="02000503030000020004" pitchFamily="2" charset="0"/>
                <a:cs typeface="Arial"/>
              </a:rPr>
              <a:t>Looks </a:t>
            </a:r>
            <a:r>
              <a:rPr sz="2000" dirty="0">
                <a:latin typeface="Aller" panose="02000503030000020004" pitchFamily="2" charset="0"/>
                <a:cs typeface="Arial"/>
              </a:rPr>
              <a:t>very</a:t>
            </a:r>
            <a:r>
              <a:rPr sz="2000" spc="-87" dirty="0">
                <a:latin typeface="Aller" panose="02000503030000020004" pitchFamily="2" charset="0"/>
                <a:cs typeface="Arial"/>
              </a:rPr>
              <a:t> </a:t>
            </a:r>
            <a:r>
              <a:rPr sz="2000" dirty="0" smtClean="0">
                <a:latin typeface="Aller" panose="02000503030000020004" pitchFamily="2" charset="0"/>
                <a:cs typeface="Arial"/>
              </a:rPr>
              <a:t>similar </a:t>
            </a:r>
            <a:r>
              <a:rPr sz="2000" spc="-7" dirty="0">
                <a:latin typeface="Aller" panose="02000503030000020004" pitchFamily="2" charset="0"/>
                <a:cs typeface="Arial"/>
              </a:rPr>
              <a:t>to “native”  </a:t>
            </a:r>
            <a:r>
              <a:rPr sz="2000" dirty="0">
                <a:latin typeface="Aller" panose="02000503030000020004" pitchFamily="2" charset="0"/>
                <a:cs typeface="Arial"/>
              </a:rPr>
              <a:t>commands</a:t>
            </a:r>
          </a:p>
          <a:p>
            <a:pPr>
              <a:spcBef>
                <a:spcPts val="73"/>
              </a:spcBef>
              <a:buFont typeface="Arial"/>
              <a:buChar char="•"/>
            </a:pPr>
            <a:endParaRPr sz="2000" dirty="0">
              <a:latin typeface="Aller" panose="02000503030000020004" pitchFamily="2" charset="0"/>
              <a:cs typeface="Times New Roman"/>
            </a:endParaRPr>
          </a:p>
          <a:p>
            <a:pPr marL="412316" marR="843259" indent="-395383">
              <a:lnSpc>
                <a:spcPct val="80200"/>
              </a:lnSpc>
              <a:buChar char="•"/>
              <a:tabLst>
                <a:tab pos="412316" algn="l"/>
                <a:tab pos="413163" algn="l"/>
              </a:tabLst>
            </a:pPr>
            <a:r>
              <a:rPr sz="2000" spc="-7" dirty="0">
                <a:latin typeface="Aller" panose="02000503030000020004" pitchFamily="2" charset="0"/>
                <a:cs typeface="Arial"/>
              </a:rPr>
              <a:t>Important to </a:t>
            </a:r>
            <a:r>
              <a:rPr sz="2000" spc="-7" dirty="0" smtClean="0">
                <a:latin typeface="Aller" panose="02000503030000020004" pitchFamily="2" charset="0"/>
                <a:cs typeface="Arial"/>
              </a:rPr>
              <a:t>optimize</a:t>
            </a:r>
            <a:r>
              <a:rPr sz="2000" spc="-93" dirty="0" smtClean="0">
                <a:latin typeface="Aller" panose="02000503030000020004" pitchFamily="2" charset="0"/>
                <a:cs typeface="Arial"/>
              </a:rPr>
              <a:t> </a:t>
            </a:r>
            <a:r>
              <a:rPr sz="2000" dirty="0">
                <a:latin typeface="Aller" panose="02000503030000020004" pitchFamily="2" charset="0"/>
                <a:cs typeface="Arial"/>
              </a:rPr>
              <a:t>your  </a:t>
            </a:r>
            <a:r>
              <a:rPr sz="2000" spc="-7" dirty="0">
                <a:latin typeface="Aller" panose="02000503030000020004" pitchFamily="2" charset="0"/>
                <a:cs typeface="Arial"/>
              </a:rPr>
              <a:t>Dockerfile</a:t>
            </a:r>
            <a:endParaRPr sz="2000" dirty="0">
              <a:latin typeface="Aller" panose="02000503030000020004" pitchFamily="2" charset="0"/>
              <a:cs typeface="Arial"/>
            </a:endParaRPr>
          </a:p>
        </p:txBody>
      </p:sp>
      <p:pic>
        <p:nvPicPr>
          <p:cNvPr id="7" name="Imagen 6">
            <a:extLst>
              <a:ext uri="{FF2B5EF4-FFF2-40B4-BE49-F238E27FC236}">
                <a16:creationId xmlns:a16="http://schemas.microsoft.com/office/drawing/2014/main" id="{2CBDAC44-DFD0-446A-9006-9858CF17C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801" y="1376601"/>
            <a:ext cx="6356095" cy="4982757"/>
          </a:xfrm>
          <a:prstGeom prst="rect">
            <a:avLst/>
          </a:prstGeom>
        </p:spPr>
      </p:pic>
      <p:sp>
        <p:nvSpPr>
          <p:cNvPr id="4" name="Slide Number Placeholder 3"/>
          <p:cNvSpPr>
            <a:spLocks noGrp="1"/>
          </p:cNvSpPr>
          <p:nvPr>
            <p:ph type="sldNum" sz="quarter" idx="12"/>
          </p:nvPr>
        </p:nvSpPr>
        <p:spPr/>
        <p:txBody>
          <a:bodyPr/>
          <a:lstStyle/>
          <a:p>
            <a:fld id="{B8DACC02-A2BD-4578-8E03-6D891060A695}" type="slidenum">
              <a:rPr lang="en-US" smtClean="0"/>
              <a:pPr/>
              <a:t>60</a:t>
            </a:fld>
            <a:endParaRPr lang="en-US" dirty="0"/>
          </a:p>
        </p:txBody>
      </p:sp>
    </p:spTree>
    <p:extLst>
      <p:ext uri="{BB962C8B-B14F-4D97-AF65-F5344CB8AC3E}">
        <p14:creationId xmlns:p14="http://schemas.microsoft.com/office/powerpoint/2010/main" val="4041668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Docker Registry</a:t>
            </a:r>
            <a:endParaRPr lang="en-US" dirty="0"/>
          </a:p>
        </p:txBody>
      </p:sp>
      <p:sp>
        <p:nvSpPr>
          <p:cNvPr id="3" name="Content Placeholder 2"/>
          <p:cNvSpPr>
            <a:spLocks noGrp="1"/>
          </p:cNvSpPr>
          <p:nvPr>
            <p:ph idx="1"/>
          </p:nvPr>
        </p:nvSpPr>
        <p:spPr/>
        <p:txBody>
          <a:bodyPr/>
          <a:lstStyle/>
          <a:p>
            <a:r>
              <a:rPr lang="en-US" dirty="0"/>
              <a:t>Docker </a:t>
            </a:r>
            <a:r>
              <a:rPr lang="en-US" dirty="0" smtClean="0"/>
              <a:t>Registry is a storage component for Docker images</a:t>
            </a:r>
          </a:p>
          <a:p>
            <a:r>
              <a:rPr lang="en-US" dirty="0" smtClean="0"/>
              <a:t>We can store the images in either Public/Private repositories</a:t>
            </a:r>
          </a:p>
          <a:p>
            <a:r>
              <a:rPr lang="en-US" dirty="0" smtClean="0"/>
              <a:t>Docker Hub is Docker’s very own cloud repository </a:t>
            </a:r>
          </a:p>
          <a:p>
            <a:endParaRPr lang="en-US" dirty="0"/>
          </a:p>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61</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309" y="3779925"/>
            <a:ext cx="1847501" cy="1220917"/>
          </a:xfrm>
          <a:prstGeom prst="rect">
            <a:avLst/>
          </a:prstGeom>
        </p:spPr>
      </p:pic>
      <p:sp>
        <p:nvSpPr>
          <p:cNvPr id="8" name="Rectangle 7"/>
          <p:cNvSpPr/>
          <p:nvPr/>
        </p:nvSpPr>
        <p:spPr>
          <a:xfrm>
            <a:off x="2450592" y="3779925"/>
            <a:ext cx="9026408" cy="1318310"/>
          </a:xfrm>
          <a:prstGeom prst="rect">
            <a:avLst/>
          </a:prstGeom>
        </p:spPr>
        <p:txBody>
          <a:bodyPr wrap="square">
            <a:spAutoFit/>
          </a:bodyPr>
          <a:lstStyle/>
          <a:p>
            <a:pPr marL="228600" indent="-228600">
              <a:lnSpc>
                <a:spcPct val="90000"/>
              </a:lnSpc>
              <a:spcBef>
                <a:spcPts val="1000"/>
              </a:spcBef>
              <a:buFont typeface="Arial" panose="020B0604020202020204" pitchFamily="34" charset="0"/>
              <a:buChar char="•"/>
            </a:pPr>
            <a:r>
              <a:rPr lang="en-US" sz="2600" dirty="0">
                <a:latin typeface="Candara" panose="020E0502030303020204" pitchFamily="34" charset="0"/>
              </a:rPr>
              <a:t>Why use Docker Registries?</a:t>
            </a:r>
          </a:p>
          <a:p>
            <a:pPr marL="685800" lvl="2" indent="-228600">
              <a:lnSpc>
                <a:spcPct val="90000"/>
              </a:lnSpc>
              <a:spcBef>
                <a:spcPts val="1000"/>
              </a:spcBef>
              <a:buFont typeface="Arial" panose="020B0604020202020204" pitchFamily="34" charset="0"/>
              <a:buChar char="•"/>
            </a:pPr>
            <a:r>
              <a:rPr lang="en-US" sz="2200" dirty="0">
                <a:latin typeface="Candara" panose="020E0502030303020204" pitchFamily="34" charset="0"/>
              </a:rPr>
              <a:t>Control where your images are being stored</a:t>
            </a:r>
          </a:p>
          <a:p>
            <a:pPr marL="685800" lvl="2" indent="-228600">
              <a:lnSpc>
                <a:spcPct val="90000"/>
              </a:lnSpc>
              <a:spcBef>
                <a:spcPts val="1000"/>
              </a:spcBef>
              <a:buFont typeface="Arial" panose="020B0604020202020204" pitchFamily="34" charset="0"/>
              <a:buChar char="•"/>
            </a:pPr>
            <a:r>
              <a:rPr lang="en-US" sz="2200" dirty="0">
                <a:latin typeface="Candara" panose="020E0502030303020204" pitchFamily="34" charset="0"/>
              </a:rPr>
              <a:t>Integrate image storage with your in-house development workflow</a:t>
            </a:r>
          </a:p>
        </p:txBody>
      </p:sp>
    </p:spTree>
    <p:extLst>
      <p:ext uri="{BB962C8B-B14F-4D97-AF65-F5344CB8AC3E}">
        <p14:creationId xmlns:p14="http://schemas.microsoft.com/office/powerpoint/2010/main" val="26972081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Docker Hub</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62</a:t>
            </a:fld>
            <a:endParaRPr lang="en-US" dirty="0"/>
          </a:p>
        </p:txBody>
      </p:sp>
      <p:pic>
        <p:nvPicPr>
          <p:cNvPr id="7170" name="Picture 2" descr="https://www.docker.com/sites/default/files/d8/styles/large/public/2020-01/Create%20repo%20%281%29.png?itok=ZiVHSUE0"/>
          <p:cNvPicPr>
            <a:picLocks noChangeAspect="1" noChangeArrowheads="1"/>
          </p:cNvPicPr>
          <p:nvPr/>
        </p:nvPicPr>
        <p:blipFill rotWithShape="1">
          <a:blip r:embed="rId2">
            <a:extLst>
              <a:ext uri="{28A0092B-C50C-407E-A947-70E740481C1C}">
                <a14:useLocalDpi xmlns:a14="http://schemas.microsoft.com/office/drawing/2010/main" val="0"/>
              </a:ext>
            </a:extLst>
          </a:blip>
          <a:srcRect l="2843" t="3660" r="2401" b="3219"/>
          <a:stretch/>
        </p:blipFill>
        <p:spPr bwMode="auto">
          <a:xfrm>
            <a:off x="5844007" y="1334358"/>
            <a:ext cx="6154284" cy="48553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a:srcRect l="15223" t="36179" r="66356" b="54474"/>
          <a:stretch/>
        </p:blipFill>
        <p:spPr>
          <a:xfrm>
            <a:off x="238691" y="1334358"/>
            <a:ext cx="3368897" cy="961534"/>
          </a:xfrm>
          <a:prstGeom prst="rect">
            <a:avLst/>
          </a:prstGeom>
        </p:spPr>
      </p:pic>
      <p:pic>
        <p:nvPicPr>
          <p:cNvPr id="8" name="Content Placeholder 7"/>
          <p:cNvPicPr>
            <a:picLocks noGrp="1" noChangeAspect="1"/>
          </p:cNvPicPr>
          <p:nvPr>
            <p:ph idx="1"/>
          </p:nvPr>
        </p:nvPicPr>
        <p:blipFill rotWithShape="1">
          <a:blip r:embed="rId3"/>
          <a:srcRect l="34361" t="33803" r="38230" b="52635"/>
          <a:stretch/>
        </p:blipFill>
        <p:spPr>
          <a:xfrm>
            <a:off x="246058" y="1872855"/>
            <a:ext cx="5012625" cy="1395123"/>
          </a:xfrm>
          <a:prstGeom prst="rect">
            <a:avLst/>
          </a:prstGeom>
        </p:spPr>
      </p:pic>
      <p:sp>
        <p:nvSpPr>
          <p:cNvPr id="3" name="Rectangle 2"/>
          <p:cNvSpPr/>
          <p:nvPr/>
        </p:nvSpPr>
        <p:spPr>
          <a:xfrm>
            <a:off x="347527" y="3267978"/>
            <a:ext cx="5496480" cy="2708434"/>
          </a:xfrm>
          <a:prstGeom prst="rect">
            <a:avLst/>
          </a:prstGeom>
        </p:spPr>
        <p:txBody>
          <a:bodyPr wrap="square">
            <a:spAutoFit/>
          </a:bodyPr>
          <a:lstStyle/>
          <a:p>
            <a:r>
              <a:rPr lang="en-US" sz="2000" dirty="0">
                <a:solidFill>
                  <a:srgbClr val="202124"/>
                </a:solidFill>
                <a:latin typeface="Candara" panose="020E0502030303020204" pitchFamily="34" charset="0"/>
              </a:rPr>
              <a:t>Docker Hub is a service for finding and sharing container images with your team and the Docker community. </a:t>
            </a:r>
            <a:endParaRPr lang="en-US" sz="2000" dirty="0" smtClean="0">
              <a:solidFill>
                <a:srgbClr val="202124"/>
              </a:solidFill>
              <a:latin typeface="Candara" panose="020E0502030303020204" pitchFamily="34" charset="0"/>
            </a:endParaRPr>
          </a:p>
          <a:p>
            <a:endParaRPr lang="en-US" sz="2000" dirty="0" smtClean="0">
              <a:solidFill>
                <a:srgbClr val="202124"/>
              </a:solidFill>
              <a:latin typeface="Candara" panose="020E0502030303020204" pitchFamily="34" charset="0"/>
            </a:endParaRPr>
          </a:p>
          <a:p>
            <a:r>
              <a:rPr lang="en-US" b="1" dirty="0" smtClean="0">
                <a:solidFill>
                  <a:srgbClr val="202124"/>
                </a:solidFill>
                <a:latin typeface="Candara" panose="020E0502030303020204" pitchFamily="34" charset="0"/>
              </a:rPr>
              <a:t>Key </a:t>
            </a:r>
            <a:r>
              <a:rPr lang="en-US" b="1" dirty="0">
                <a:solidFill>
                  <a:srgbClr val="202124"/>
                </a:solidFill>
                <a:latin typeface="Candara" panose="020E0502030303020204" pitchFamily="34" charset="0"/>
              </a:rPr>
              <a:t>features </a:t>
            </a:r>
            <a:endParaRPr lang="en-US" b="1" dirty="0" smtClean="0">
              <a:solidFill>
                <a:srgbClr val="202124"/>
              </a:solidFill>
              <a:latin typeface="Candara" panose="020E0502030303020204" pitchFamily="34" charset="0"/>
            </a:endParaRPr>
          </a:p>
          <a:p>
            <a:pPr marL="285750" indent="-285750">
              <a:buFont typeface="Arial" panose="020B0604020202020204" pitchFamily="34" charset="0"/>
              <a:buChar char="•"/>
            </a:pPr>
            <a:r>
              <a:rPr lang="en-US" dirty="0">
                <a:solidFill>
                  <a:srgbClr val="202124"/>
                </a:solidFill>
                <a:latin typeface="Candara" panose="020E0502030303020204" pitchFamily="34" charset="0"/>
              </a:rPr>
              <a:t>Explore the world’s largest container image repository</a:t>
            </a:r>
            <a:endParaRPr lang="en-US" sz="1600" dirty="0" smtClean="0">
              <a:solidFill>
                <a:srgbClr val="202124"/>
              </a:solidFill>
              <a:latin typeface="Candara" panose="020E0502030303020204" pitchFamily="34" charset="0"/>
            </a:endParaRPr>
          </a:p>
          <a:p>
            <a:pPr marL="285750" indent="-285750">
              <a:buFont typeface="Arial" panose="020B0604020202020204" pitchFamily="34" charset="0"/>
              <a:buChar char="•"/>
            </a:pPr>
            <a:r>
              <a:rPr lang="en-US" dirty="0">
                <a:solidFill>
                  <a:srgbClr val="202124"/>
                </a:solidFill>
                <a:latin typeface="Candara" panose="020E0502030303020204" pitchFamily="34" charset="0"/>
              </a:rPr>
              <a:t>Share and store images in public or private repositories</a:t>
            </a:r>
            <a:endParaRPr lang="en-US" sz="1600" dirty="0">
              <a:latin typeface="Candara" panose="020E0502030303020204" pitchFamily="34" charset="0"/>
            </a:endParaRPr>
          </a:p>
        </p:txBody>
      </p:sp>
    </p:spTree>
    <p:extLst>
      <p:ext uri="{BB962C8B-B14F-4D97-AF65-F5344CB8AC3E}">
        <p14:creationId xmlns:p14="http://schemas.microsoft.com/office/powerpoint/2010/main" val="16911197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Docker Image</a:t>
            </a:r>
            <a:endParaRPr lang="en-US" dirty="0"/>
          </a:p>
        </p:txBody>
      </p:sp>
      <p:sp>
        <p:nvSpPr>
          <p:cNvPr id="3" name="Content Placeholder 2"/>
          <p:cNvSpPr>
            <a:spLocks noGrp="1"/>
          </p:cNvSpPr>
          <p:nvPr>
            <p:ph idx="1"/>
          </p:nvPr>
        </p:nvSpPr>
        <p:spPr/>
        <p:txBody>
          <a:bodyPr/>
          <a:lstStyle/>
          <a:p>
            <a:pPr>
              <a:lnSpc>
                <a:spcPct val="150000"/>
              </a:lnSpc>
            </a:pPr>
            <a:r>
              <a:rPr lang="en-US" dirty="0" smtClean="0"/>
              <a:t>An image is a collection of files and some meta data</a:t>
            </a:r>
          </a:p>
          <a:p>
            <a:pPr>
              <a:lnSpc>
                <a:spcPct val="150000"/>
              </a:lnSpc>
            </a:pPr>
            <a:r>
              <a:rPr lang="en-US" dirty="0" smtClean="0"/>
              <a:t>Images are comprised of multiple layers</a:t>
            </a:r>
          </a:p>
          <a:p>
            <a:pPr>
              <a:lnSpc>
                <a:spcPct val="150000"/>
              </a:lnSpc>
            </a:pPr>
            <a:r>
              <a:rPr lang="en-US" dirty="0" smtClean="0"/>
              <a:t>Each image contains software you want to run</a:t>
            </a:r>
          </a:p>
          <a:p>
            <a:pPr>
              <a:lnSpc>
                <a:spcPct val="150000"/>
              </a:lnSpc>
            </a:pPr>
            <a:r>
              <a:rPr lang="en-US" dirty="0" smtClean="0"/>
              <a:t>Every image contains a base layer</a:t>
            </a:r>
          </a:p>
          <a:p>
            <a:pPr>
              <a:lnSpc>
                <a:spcPct val="150000"/>
              </a:lnSpc>
            </a:pPr>
            <a:r>
              <a:rPr lang="en-US" dirty="0" smtClean="0"/>
              <a:t>Layers are ready only</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63</a:t>
            </a:fld>
            <a:endParaRPr lang="en-US" dirty="0"/>
          </a:p>
        </p:txBody>
      </p:sp>
      <p:pic>
        <p:nvPicPr>
          <p:cNvPr id="1026" name="Picture 2" descr="https://player.slideplayer.com/76/12637290/slides/slide_7.jpg"/>
          <p:cNvPicPr>
            <a:picLocks noChangeAspect="1" noChangeArrowheads="1"/>
          </p:cNvPicPr>
          <p:nvPr/>
        </p:nvPicPr>
        <p:blipFill rotWithShape="1">
          <a:blip r:embed="rId2">
            <a:extLst>
              <a:ext uri="{28A0092B-C50C-407E-A947-70E740481C1C}">
                <a14:useLocalDpi xmlns:a14="http://schemas.microsoft.com/office/drawing/2010/main" val="0"/>
              </a:ext>
            </a:extLst>
          </a:blip>
          <a:srcRect l="64686" t="24250" r="4095" b="30750"/>
          <a:stretch/>
        </p:blipFill>
        <p:spPr bwMode="auto">
          <a:xfrm>
            <a:off x="8953338" y="2615647"/>
            <a:ext cx="3044953" cy="246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5563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Docker Container</a:t>
            </a:r>
            <a:endParaRPr lang="en-US" dirty="0"/>
          </a:p>
        </p:txBody>
      </p:sp>
      <p:sp>
        <p:nvSpPr>
          <p:cNvPr id="3" name="Content Placeholder 2"/>
          <p:cNvSpPr>
            <a:spLocks noGrp="1"/>
          </p:cNvSpPr>
          <p:nvPr>
            <p:ph idx="1"/>
          </p:nvPr>
        </p:nvSpPr>
        <p:spPr>
          <a:xfrm>
            <a:off x="347527" y="1406880"/>
            <a:ext cx="6620202" cy="4746091"/>
          </a:xfrm>
        </p:spPr>
        <p:txBody>
          <a:bodyPr>
            <a:normAutofit/>
          </a:bodyPr>
          <a:lstStyle/>
          <a:p>
            <a:pPr>
              <a:lnSpc>
                <a:spcPct val="150000"/>
              </a:lnSpc>
            </a:pPr>
            <a:r>
              <a:rPr lang="en-US" dirty="0"/>
              <a:t>Standardized packaging for </a:t>
            </a:r>
            <a:r>
              <a:rPr lang="en-US" dirty="0" smtClean="0"/>
              <a:t>software </a:t>
            </a:r>
            <a:r>
              <a:rPr lang="en-US" dirty="0"/>
              <a:t>and dependencies</a:t>
            </a:r>
          </a:p>
          <a:p>
            <a:pPr>
              <a:lnSpc>
                <a:spcPct val="150000"/>
              </a:lnSpc>
            </a:pPr>
            <a:r>
              <a:rPr lang="en-US" dirty="0"/>
              <a:t>Isolate apps from each other</a:t>
            </a:r>
          </a:p>
          <a:p>
            <a:pPr>
              <a:lnSpc>
                <a:spcPct val="150000"/>
              </a:lnSpc>
            </a:pPr>
            <a:r>
              <a:rPr lang="en-US" dirty="0"/>
              <a:t>Share the same OS kernel</a:t>
            </a:r>
          </a:p>
          <a:p>
            <a:pPr>
              <a:lnSpc>
                <a:spcPct val="150000"/>
              </a:lnSpc>
            </a:pPr>
            <a:r>
              <a:rPr lang="en-US" dirty="0"/>
              <a:t>Works for all major </a:t>
            </a:r>
            <a:r>
              <a:rPr lang="en-US" dirty="0" smtClean="0"/>
              <a:t>Linux distributions</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64</a:t>
            </a:fld>
            <a:endParaRPr lang="en-US" dirty="0"/>
          </a:p>
        </p:txBody>
      </p:sp>
      <p:sp>
        <p:nvSpPr>
          <p:cNvPr id="6" name="object 4"/>
          <p:cNvSpPr/>
          <p:nvPr/>
        </p:nvSpPr>
        <p:spPr>
          <a:xfrm>
            <a:off x="7199050" y="1691958"/>
            <a:ext cx="4799241" cy="3968178"/>
          </a:xfrm>
          <a:prstGeom prst="rect">
            <a:avLst/>
          </a:prstGeom>
          <a:blipFill>
            <a:blip r:embed="rId2" cstate="print"/>
            <a:stretch>
              <a:fillRect/>
            </a:stretch>
          </a:blipFill>
        </p:spPr>
        <p:txBody>
          <a:bodyPr wrap="square" lIns="0" tIns="0" rIns="0" bIns="0" rtlCol="0"/>
          <a:lstStyle/>
          <a:p>
            <a:endParaRPr sz="2400"/>
          </a:p>
        </p:txBody>
      </p:sp>
    </p:spTree>
    <p:extLst>
      <p:ext uri="{BB962C8B-B14F-4D97-AF65-F5344CB8AC3E}">
        <p14:creationId xmlns:p14="http://schemas.microsoft.com/office/powerpoint/2010/main" val="35405186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Docker Images and Containers</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65</a:t>
            </a:fld>
            <a:endParaRPr lang="en-US" dirty="0"/>
          </a:p>
        </p:txBody>
      </p:sp>
      <p:sp>
        <p:nvSpPr>
          <p:cNvPr id="5" name="Rectangle 4"/>
          <p:cNvSpPr/>
          <p:nvPr/>
        </p:nvSpPr>
        <p:spPr>
          <a:xfrm>
            <a:off x="457200" y="4252725"/>
            <a:ext cx="5449824" cy="1096710"/>
          </a:xfrm>
          <a:prstGeom prst="rect">
            <a:avLst/>
          </a:prstGeom>
        </p:spPr>
        <p:txBody>
          <a:bodyPr wrap="square">
            <a:spAutoFit/>
          </a:bodyPr>
          <a:lstStyle/>
          <a:p>
            <a:pPr marL="228600" indent="-228600">
              <a:lnSpc>
                <a:spcPct val="90000"/>
              </a:lnSpc>
              <a:spcBef>
                <a:spcPts val="1000"/>
              </a:spcBef>
              <a:buFont typeface="Arial" panose="020B0604020202020204" pitchFamily="34" charset="0"/>
              <a:buChar char="•"/>
            </a:pPr>
            <a:r>
              <a:rPr lang="en-US" dirty="0" smtClean="0">
                <a:latin typeface="Candara" panose="020E0502030303020204" pitchFamily="34" charset="0"/>
              </a:rPr>
              <a:t>Read Only Template used to create Containers</a:t>
            </a:r>
          </a:p>
          <a:p>
            <a:pPr marL="228600" indent="-228600">
              <a:lnSpc>
                <a:spcPct val="90000"/>
              </a:lnSpc>
              <a:spcBef>
                <a:spcPts val="1000"/>
              </a:spcBef>
              <a:buFont typeface="Arial" panose="020B0604020202020204" pitchFamily="34" charset="0"/>
              <a:buChar char="•"/>
            </a:pPr>
            <a:r>
              <a:rPr lang="en-US" dirty="0" smtClean="0">
                <a:latin typeface="Candara" panose="020E0502030303020204" pitchFamily="34" charset="0"/>
              </a:rPr>
              <a:t>Built by Docker Users</a:t>
            </a:r>
          </a:p>
          <a:p>
            <a:pPr marL="228600" indent="-228600">
              <a:lnSpc>
                <a:spcPct val="90000"/>
              </a:lnSpc>
              <a:spcBef>
                <a:spcPts val="1000"/>
              </a:spcBef>
              <a:buFont typeface="Arial" panose="020B0604020202020204" pitchFamily="34" charset="0"/>
              <a:buChar char="•"/>
            </a:pPr>
            <a:r>
              <a:rPr lang="en-US" dirty="0" smtClean="0">
                <a:latin typeface="Candara" panose="020E0502030303020204" pitchFamily="34" charset="0"/>
              </a:rPr>
              <a:t>Stored in a Docker Hub or your local Registry</a:t>
            </a:r>
            <a:endParaRPr lang="en-US" dirty="0">
              <a:latin typeface="Candara" panose="020E0502030303020204" pitchFamily="34" charset="0"/>
            </a:endParaRPr>
          </a:p>
        </p:txBody>
      </p:sp>
      <p:pic>
        <p:nvPicPr>
          <p:cNvPr id="6" name="Picture 5"/>
          <p:cNvPicPr>
            <a:picLocks noChangeAspect="1"/>
          </p:cNvPicPr>
          <p:nvPr/>
        </p:nvPicPr>
        <p:blipFill rotWithShape="1">
          <a:blip r:embed="rId2"/>
          <a:srcRect l="18677" t="31696" r="73385" b="53642"/>
          <a:stretch/>
        </p:blipFill>
        <p:spPr>
          <a:xfrm>
            <a:off x="1731822" y="2247054"/>
            <a:ext cx="1249122" cy="1297788"/>
          </a:xfrm>
          <a:prstGeom prst="rect">
            <a:avLst/>
          </a:prstGeom>
        </p:spPr>
      </p:pic>
      <p:sp>
        <p:nvSpPr>
          <p:cNvPr id="7" name="TextBox 6"/>
          <p:cNvSpPr txBox="1"/>
          <p:nvPr/>
        </p:nvSpPr>
        <p:spPr>
          <a:xfrm>
            <a:off x="1405407" y="3544842"/>
            <a:ext cx="1901952" cy="374904"/>
          </a:xfrm>
          <a:prstGeom prst="rect">
            <a:avLst/>
          </a:prstGeom>
          <a:noFill/>
        </p:spPr>
        <p:txBody>
          <a:bodyPr wrap="square" rtlCol="0">
            <a:spAutoFit/>
          </a:bodyPr>
          <a:lstStyle/>
          <a:p>
            <a:pPr algn="ctr"/>
            <a:r>
              <a:rPr lang="en-US" b="1" dirty="0" smtClean="0">
                <a:latin typeface="Candara" panose="020E0502030303020204" pitchFamily="34" charset="0"/>
              </a:rPr>
              <a:t>Docker Image</a:t>
            </a:r>
            <a:endParaRPr lang="en-US" b="1" dirty="0">
              <a:latin typeface="Candara" panose="020E0502030303020204" pitchFamily="34" charset="0"/>
            </a:endParaRPr>
          </a:p>
        </p:txBody>
      </p:sp>
      <p:pic>
        <p:nvPicPr>
          <p:cNvPr id="8194" name="Picture 2" descr="Docker Container Icon #346704 - Free Icons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7108" y="1413763"/>
            <a:ext cx="3810244" cy="296437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547104" y="4252725"/>
            <a:ext cx="5367527" cy="1096710"/>
          </a:xfrm>
          <a:prstGeom prst="rect">
            <a:avLst/>
          </a:prstGeom>
        </p:spPr>
        <p:txBody>
          <a:bodyPr wrap="square">
            <a:spAutoFit/>
          </a:bodyPr>
          <a:lstStyle/>
          <a:p>
            <a:pPr marL="228600" indent="-228600">
              <a:lnSpc>
                <a:spcPct val="90000"/>
              </a:lnSpc>
              <a:spcBef>
                <a:spcPts val="1000"/>
              </a:spcBef>
              <a:buFont typeface="Arial" panose="020B0604020202020204" pitchFamily="34" charset="0"/>
              <a:buChar char="•"/>
            </a:pPr>
            <a:r>
              <a:rPr lang="en-US" dirty="0" smtClean="0">
                <a:latin typeface="Candara" panose="020E0502030303020204" pitchFamily="34" charset="0"/>
              </a:rPr>
              <a:t>Isolated Application Platform</a:t>
            </a:r>
          </a:p>
          <a:p>
            <a:pPr marL="228600" indent="-228600">
              <a:lnSpc>
                <a:spcPct val="90000"/>
              </a:lnSpc>
              <a:spcBef>
                <a:spcPts val="1000"/>
              </a:spcBef>
              <a:buFont typeface="Arial" panose="020B0604020202020204" pitchFamily="34" charset="0"/>
              <a:buChar char="•"/>
            </a:pPr>
            <a:r>
              <a:rPr lang="en-US" dirty="0" smtClean="0">
                <a:latin typeface="Candara" panose="020E0502030303020204" pitchFamily="34" charset="0"/>
              </a:rPr>
              <a:t>Contains everything needed to run the application</a:t>
            </a:r>
          </a:p>
          <a:p>
            <a:pPr marL="228600" indent="-228600">
              <a:lnSpc>
                <a:spcPct val="90000"/>
              </a:lnSpc>
              <a:spcBef>
                <a:spcPts val="1000"/>
              </a:spcBef>
              <a:buFont typeface="Arial" panose="020B0604020202020204" pitchFamily="34" charset="0"/>
              <a:buChar char="•"/>
            </a:pPr>
            <a:r>
              <a:rPr lang="en-US" dirty="0" smtClean="0">
                <a:latin typeface="Candara" panose="020E0502030303020204" pitchFamily="34" charset="0"/>
              </a:rPr>
              <a:t>Built from one or more images</a:t>
            </a:r>
            <a:endParaRPr lang="en-US" dirty="0">
              <a:latin typeface="Candara" panose="020E0502030303020204" pitchFamily="34" charset="0"/>
            </a:endParaRPr>
          </a:p>
        </p:txBody>
      </p:sp>
      <p:cxnSp>
        <p:nvCxnSpPr>
          <p:cNvPr id="10" name="Straight Arrow Connector 9"/>
          <p:cNvCxnSpPr/>
          <p:nvPr/>
        </p:nvCxnSpPr>
        <p:spPr>
          <a:xfrm>
            <a:off x="3419856" y="2895948"/>
            <a:ext cx="3712464" cy="0"/>
          </a:xfrm>
          <a:prstGeom prst="straightConnector1">
            <a:avLst/>
          </a:prstGeom>
          <a:ln w="38100">
            <a:tailEnd type="triangle"/>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148287" y="2502033"/>
            <a:ext cx="1901952" cy="374904"/>
          </a:xfrm>
          <a:prstGeom prst="rect">
            <a:avLst/>
          </a:prstGeom>
          <a:noFill/>
        </p:spPr>
        <p:txBody>
          <a:bodyPr wrap="square" rtlCol="0">
            <a:spAutoFit/>
          </a:bodyPr>
          <a:lstStyle/>
          <a:p>
            <a:pPr algn="ctr"/>
            <a:r>
              <a:rPr lang="en-US" b="1" dirty="0" smtClean="0">
                <a:latin typeface="Candara" panose="020E0502030303020204" pitchFamily="34" charset="0"/>
              </a:rPr>
              <a:t>run</a:t>
            </a:r>
            <a:endParaRPr lang="en-US" b="1" dirty="0">
              <a:latin typeface="Candara" panose="020E0502030303020204" pitchFamily="34" charset="0"/>
            </a:endParaRPr>
          </a:p>
        </p:txBody>
      </p:sp>
      <p:sp>
        <p:nvSpPr>
          <p:cNvPr id="14" name="TextBox 13"/>
          <p:cNvSpPr txBox="1"/>
          <p:nvPr/>
        </p:nvSpPr>
        <p:spPr>
          <a:xfrm>
            <a:off x="8061757" y="3671358"/>
            <a:ext cx="1901952" cy="374904"/>
          </a:xfrm>
          <a:prstGeom prst="rect">
            <a:avLst/>
          </a:prstGeom>
          <a:noFill/>
        </p:spPr>
        <p:txBody>
          <a:bodyPr wrap="square" rtlCol="0">
            <a:spAutoFit/>
          </a:bodyPr>
          <a:lstStyle/>
          <a:p>
            <a:pPr algn="ctr"/>
            <a:r>
              <a:rPr lang="en-US" b="1" dirty="0" smtClean="0">
                <a:latin typeface="Candara" panose="020E0502030303020204" pitchFamily="34" charset="0"/>
              </a:rPr>
              <a:t>Docker Container</a:t>
            </a:r>
            <a:endParaRPr lang="en-US" b="1" dirty="0">
              <a:latin typeface="Candara" panose="020E0502030303020204" pitchFamily="34" charset="0"/>
            </a:endParaRPr>
          </a:p>
        </p:txBody>
      </p:sp>
    </p:spTree>
    <p:extLst>
      <p:ext uri="{BB962C8B-B14F-4D97-AF65-F5344CB8AC3E}">
        <p14:creationId xmlns:p14="http://schemas.microsoft.com/office/powerpoint/2010/main" val="30940993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Docker Commands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66</a:t>
            </a:fld>
            <a:endParaRPr lang="en-US" dirty="0"/>
          </a:p>
        </p:txBody>
      </p:sp>
      <p:pic>
        <p:nvPicPr>
          <p:cNvPr id="5" name="Picture 4"/>
          <p:cNvPicPr>
            <a:picLocks noChangeAspect="1"/>
          </p:cNvPicPr>
          <p:nvPr/>
        </p:nvPicPr>
        <p:blipFill>
          <a:blip r:embed="rId2"/>
          <a:stretch>
            <a:fillRect/>
          </a:stretch>
        </p:blipFill>
        <p:spPr>
          <a:xfrm>
            <a:off x="475542" y="1406880"/>
            <a:ext cx="2487114" cy="2258038"/>
          </a:xfrm>
          <a:prstGeom prst="rect">
            <a:avLst/>
          </a:prstGeom>
        </p:spPr>
      </p:pic>
      <p:pic>
        <p:nvPicPr>
          <p:cNvPr id="6" name="Picture 5"/>
          <p:cNvPicPr>
            <a:picLocks noChangeAspect="1"/>
          </p:cNvPicPr>
          <p:nvPr/>
        </p:nvPicPr>
        <p:blipFill>
          <a:blip r:embed="rId3"/>
          <a:stretch>
            <a:fillRect/>
          </a:stretch>
        </p:blipFill>
        <p:spPr>
          <a:xfrm>
            <a:off x="2962656" y="4067825"/>
            <a:ext cx="2617563" cy="2284726"/>
          </a:xfrm>
          <a:prstGeom prst="rect">
            <a:avLst/>
          </a:prstGeom>
        </p:spPr>
      </p:pic>
      <p:pic>
        <p:nvPicPr>
          <p:cNvPr id="7" name="Picture 6"/>
          <p:cNvPicPr>
            <a:picLocks noChangeAspect="1"/>
          </p:cNvPicPr>
          <p:nvPr/>
        </p:nvPicPr>
        <p:blipFill>
          <a:blip r:embed="rId4"/>
          <a:stretch>
            <a:fillRect/>
          </a:stretch>
        </p:blipFill>
        <p:spPr>
          <a:xfrm>
            <a:off x="5902131" y="1207300"/>
            <a:ext cx="5774250" cy="3669980"/>
          </a:xfrm>
          <a:prstGeom prst="rect">
            <a:avLst/>
          </a:prstGeom>
        </p:spPr>
      </p:pic>
      <p:cxnSp>
        <p:nvCxnSpPr>
          <p:cNvPr id="13" name="Straight Arrow Connector 12"/>
          <p:cNvCxnSpPr>
            <a:stCxn id="5" idx="2"/>
            <a:endCxn id="6" idx="1"/>
          </p:cNvCxnSpPr>
          <p:nvPr/>
        </p:nvCxnSpPr>
        <p:spPr>
          <a:xfrm>
            <a:off x="1719099" y="3664918"/>
            <a:ext cx="1243557" cy="1545270"/>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4" name="Straight Arrow Connector 13"/>
          <p:cNvCxnSpPr>
            <a:stCxn id="6" idx="0"/>
            <a:endCxn id="7" idx="1"/>
          </p:cNvCxnSpPr>
          <p:nvPr/>
        </p:nvCxnSpPr>
        <p:spPr>
          <a:xfrm flipV="1">
            <a:off x="4271438" y="3042290"/>
            <a:ext cx="1630693" cy="1025535"/>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9941072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Docker Compose</a:t>
            </a:r>
          </a:p>
        </p:txBody>
      </p:sp>
      <p:sp>
        <p:nvSpPr>
          <p:cNvPr id="3" name="Content Placeholder 2"/>
          <p:cNvSpPr>
            <a:spLocks noGrp="1"/>
          </p:cNvSpPr>
          <p:nvPr>
            <p:ph idx="1"/>
          </p:nvPr>
        </p:nvSpPr>
        <p:spPr>
          <a:xfrm>
            <a:off x="347527" y="1406880"/>
            <a:ext cx="8714178" cy="4746091"/>
          </a:xfrm>
        </p:spPr>
        <p:txBody>
          <a:bodyPr/>
          <a:lstStyle/>
          <a:p>
            <a:pPr>
              <a:lnSpc>
                <a:spcPct val="200000"/>
              </a:lnSpc>
            </a:pPr>
            <a:r>
              <a:rPr lang="en-US" dirty="0"/>
              <a:t>Docker Compose is a tool for defining and running complex applications with Docker.</a:t>
            </a:r>
          </a:p>
          <a:p>
            <a:pPr>
              <a:lnSpc>
                <a:spcPct val="200000"/>
              </a:lnSpc>
            </a:pPr>
            <a:r>
              <a:rPr lang="it-IT" dirty="0"/>
              <a:t>Define a multi-container application in a single file</a:t>
            </a:r>
          </a:p>
          <a:p>
            <a:pPr>
              <a:lnSpc>
                <a:spcPct val="200000"/>
              </a:lnSpc>
            </a:pPr>
            <a:r>
              <a:rPr lang="en-US" dirty="0"/>
              <a:t>Spin your application up in a single </a:t>
            </a:r>
            <a:r>
              <a:rPr lang="en-US" dirty="0" smtClean="0"/>
              <a:t>command</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67</a:t>
            </a:fld>
            <a:endParaRPr lang="en-US" dirty="0"/>
          </a:p>
        </p:txBody>
      </p:sp>
      <p:pic>
        <p:nvPicPr>
          <p:cNvPr id="5" name="Picture 2" descr="Drupal Development with Docker Compose | Chapter Three">
            <a:extLst>
              <a:ext uri="{FF2B5EF4-FFF2-40B4-BE49-F238E27FC236}">
                <a16:creationId xmlns:a16="http://schemas.microsoft.com/office/drawing/2014/main" id="{69FAA775-D804-483C-A48F-212BE2B8A7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3946" y="1415507"/>
            <a:ext cx="2763699" cy="486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841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Docker Compose</a:t>
            </a:r>
          </a:p>
        </p:txBody>
      </p:sp>
      <p:sp>
        <p:nvSpPr>
          <p:cNvPr id="3" name="Content Placeholder 2"/>
          <p:cNvSpPr>
            <a:spLocks noGrp="1"/>
          </p:cNvSpPr>
          <p:nvPr>
            <p:ph idx="1"/>
          </p:nvPr>
        </p:nvSpPr>
        <p:spPr>
          <a:xfrm>
            <a:off x="347527" y="1406880"/>
            <a:ext cx="8714178" cy="4746091"/>
          </a:xfrm>
        </p:spPr>
        <p:txBody>
          <a:bodyPr/>
          <a:lstStyle/>
          <a:p>
            <a:pPr>
              <a:lnSpc>
                <a:spcPct val="150000"/>
              </a:lnSpc>
            </a:pPr>
            <a:r>
              <a:rPr lang="en-US" dirty="0" smtClean="0"/>
              <a:t>Features</a:t>
            </a:r>
          </a:p>
          <a:p>
            <a:pPr lvl="1">
              <a:lnSpc>
                <a:spcPct val="150000"/>
              </a:lnSpc>
            </a:pPr>
            <a:r>
              <a:rPr lang="en-US" dirty="0"/>
              <a:t>Multiple isolated environments on a single host</a:t>
            </a:r>
          </a:p>
          <a:p>
            <a:pPr lvl="1">
              <a:lnSpc>
                <a:spcPct val="150000"/>
              </a:lnSpc>
            </a:pPr>
            <a:r>
              <a:rPr lang="en-US" dirty="0"/>
              <a:t>Preserve volume data when containers are created</a:t>
            </a:r>
          </a:p>
          <a:p>
            <a:pPr lvl="1">
              <a:lnSpc>
                <a:spcPct val="150000"/>
              </a:lnSpc>
            </a:pPr>
            <a:r>
              <a:rPr lang="en-US" dirty="0"/>
              <a:t>Only recreate containers that have changed</a:t>
            </a:r>
          </a:p>
          <a:p>
            <a:pPr lvl="1">
              <a:lnSpc>
                <a:spcPct val="150000"/>
              </a:lnSpc>
            </a:pPr>
            <a:r>
              <a:rPr lang="en-US" dirty="0"/>
              <a:t>Variables and moving a composition between environments</a:t>
            </a:r>
          </a:p>
          <a:p>
            <a:pPr lvl="1">
              <a:lnSpc>
                <a:spcPct val="150000"/>
              </a:lnSpc>
            </a:pPr>
            <a:r>
              <a:rPr lang="en-US" dirty="0"/>
              <a:t>Multiple compose files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68</a:t>
            </a:fld>
            <a:endParaRPr lang="en-US" dirty="0"/>
          </a:p>
        </p:txBody>
      </p:sp>
      <p:pic>
        <p:nvPicPr>
          <p:cNvPr id="5" name="Picture 2" descr="Drupal Development with Docker Compose | Chapter Three">
            <a:extLst>
              <a:ext uri="{FF2B5EF4-FFF2-40B4-BE49-F238E27FC236}">
                <a16:creationId xmlns:a16="http://schemas.microsoft.com/office/drawing/2014/main" id="{69FAA775-D804-483C-A48F-212BE2B8A7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3946" y="1415507"/>
            <a:ext cx="2763699" cy="486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0403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Docker Compose</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69</a:t>
            </a:fld>
            <a:endParaRPr lang="en-US" dirty="0"/>
          </a:p>
        </p:txBody>
      </p:sp>
      <p:pic>
        <p:nvPicPr>
          <p:cNvPr id="9218" name="Picture 2" descr="Updating a Container with Docker Compos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223" t="11775" r="63027" b="11855"/>
          <a:stretch/>
        </p:blipFill>
        <p:spPr bwMode="auto">
          <a:xfrm>
            <a:off x="563815" y="1406880"/>
            <a:ext cx="1301561" cy="1720368"/>
          </a:xfrm>
          <a:prstGeom prst="rect">
            <a:avLst/>
          </a:prstGeom>
          <a:noFill/>
          <a:extLst>
            <a:ext uri="{909E8E84-426E-40DD-AFC4-6F175D3DCCD1}">
              <a14:hiddenFill xmlns:a14="http://schemas.microsoft.com/office/drawing/2010/main">
                <a:solidFill>
                  <a:srgbClr val="FFFFFF"/>
                </a:solidFill>
              </a14:hiddenFill>
            </a:ext>
          </a:extLst>
        </p:spPr>
      </p:pic>
      <p:sp>
        <p:nvSpPr>
          <p:cNvPr id="6" name="Round Diagonal Corner Rectangle 5"/>
          <p:cNvSpPr/>
          <p:nvPr/>
        </p:nvSpPr>
        <p:spPr>
          <a:xfrm>
            <a:off x="2276911" y="1457506"/>
            <a:ext cx="8458145" cy="1669742"/>
          </a:xfrm>
          <a:prstGeom prst="round2DiagRect">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just"/>
            <a:r>
              <a:rPr lang="en-US" sz="2000" dirty="0" smtClean="0">
                <a:solidFill>
                  <a:schemeClr val="tx1"/>
                </a:solidFill>
                <a:latin typeface="Candara" panose="020E0502030303020204" pitchFamily="34" charset="0"/>
              </a:rPr>
              <a:t>Docker Compose make it easier to configure and run applications made up of multiple containers. For example, imagine being able to define three containers-one running a web app, another running </a:t>
            </a:r>
            <a:r>
              <a:rPr lang="en-US" sz="2000" dirty="0" err="1" smtClean="0">
                <a:solidFill>
                  <a:schemeClr val="tx1"/>
                </a:solidFill>
                <a:latin typeface="Candara" panose="020E0502030303020204" pitchFamily="34" charset="0"/>
              </a:rPr>
              <a:t>postgres</a:t>
            </a:r>
            <a:r>
              <a:rPr lang="en-US" sz="2000" dirty="0" smtClean="0">
                <a:solidFill>
                  <a:schemeClr val="tx1"/>
                </a:solidFill>
                <a:latin typeface="Candara" panose="020E0502030303020204" pitchFamily="34" charset="0"/>
              </a:rPr>
              <a:t>, and a third running </a:t>
            </a:r>
            <a:r>
              <a:rPr lang="en-US" sz="2000" dirty="0" err="1" smtClean="0">
                <a:solidFill>
                  <a:schemeClr val="tx1"/>
                </a:solidFill>
                <a:latin typeface="Candara" panose="020E0502030303020204" pitchFamily="34" charset="0"/>
              </a:rPr>
              <a:t>redis</a:t>
            </a:r>
            <a:r>
              <a:rPr lang="en-US" sz="2000" dirty="0" smtClean="0">
                <a:solidFill>
                  <a:schemeClr val="tx1"/>
                </a:solidFill>
                <a:latin typeface="Candara" panose="020E0502030303020204" pitchFamily="34" charset="0"/>
              </a:rPr>
              <a:t>-all in one YML file and then running those three connected containers in a single command</a:t>
            </a:r>
            <a:endParaRPr lang="en-US" sz="2000" dirty="0">
              <a:solidFill>
                <a:schemeClr val="tx1"/>
              </a:solidFill>
              <a:latin typeface="Candara" panose="020E0502030303020204" pitchFamily="34" charset="0"/>
            </a:endParaRPr>
          </a:p>
        </p:txBody>
      </p:sp>
      <p:sp>
        <p:nvSpPr>
          <p:cNvPr id="7" name="Rectangle 6"/>
          <p:cNvSpPr/>
          <p:nvPr/>
        </p:nvSpPr>
        <p:spPr>
          <a:xfrm>
            <a:off x="2898703" y="3767328"/>
            <a:ext cx="1133856" cy="54864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smtClean="0">
                <a:latin typeface="Candara" panose="020E0502030303020204" pitchFamily="34" charset="0"/>
              </a:rPr>
              <a:t>Web App</a:t>
            </a:r>
            <a:endParaRPr lang="en-US" dirty="0">
              <a:latin typeface="Candara" panose="020E0502030303020204" pitchFamily="34" charset="0"/>
            </a:endParaRPr>
          </a:p>
        </p:txBody>
      </p:sp>
      <p:sp>
        <p:nvSpPr>
          <p:cNvPr id="8" name="Rectangle 7"/>
          <p:cNvSpPr/>
          <p:nvPr/>
        </p:nvSpPr>
        <p:spPr>
          <a:xfrm>
            <a:off x="2898703" y="4622913"/>
            <a:ext cx="1133856" cy="54864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err="1" smtClean="0">
                <a:latin typeface="Candara" panose="020E0502030303020204" pitchFamily="34" charset="0"/>
              </a:rPr>
              <a:t>Postgres</a:t>
            </a:r>
            <a:endParaRPr lang="en-US" dirty="0">
              <a:latin typeface="Candara" panose="020E0502030303020204" pitchFamily="34" charset="0"/>
            </a:endParaRPr>
          </a:p>
        </p:txBody>
      </p:sp>
      <p:sp>
        <p:nvSpPr>
          <p:cNvPr id="9" name="Rectangle 8"/>
          <p:cNvSpPr/>
          <p:nvPr/>
        </p:nvSpPr>
        <p:spPr>
          <a:xfrm>
            <a:off x="2898703" y="5478498"/>
            <a:ext cx="1133856" cy="54864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err="1" smtClean="0">
                <a:latin typeface="Candara" panose="020E0502030303020204" pitchFamily="34" charset="0"/>
              </a:rPr>
              <a:t>Redis</a:t>
            </a:r>
            <a:endParaRPr lang="en-US" dirty="0">
              <a:latin typeface="Candara" panose="020E0502030303020204" pitchFamily="34" charset="0"/>
            </a:endParaRPr>
          </a:p>
        </p:txBody>
      </p:sp>
      <p:sp>
        <p:nvSpPr>
          <p:cNvPr id="5" name="Left Brace 4"/>
          <p:cNvSpPr/>
          <p:nvPr/>
        </p:nvSpPr>
        <p:spPr>
          <a:xfrm>
            <a:off x="2304288" y="3959351"/>
            <a:ext cx="329184" cy="1939771"/>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996751" y="4734806"/>
            <a:ext cx="1252728" cy="369332"/>
          </a:xfrm>
          <a:prstGeom prst="rect">
            <a:avLst/>
          </a:prstGeom>
          <a:noFill/>
        </p:spPr>
        <p:txBody>
          <a:bodyPr wrap="square" rtlCol="0">
            <a:spAutoFit/>
          </a:bodyPr>
          <a:lstStyle/>
          <a:p>
            <a:r>
              <a:rPr lang="en-US" b="1" dirty="0" smtClean="0">
                <a:latin typeface="Candara" panose="020E0502030303020204" pitchFamily="34" charset="0"/>
              </a:rPr>
              <a:t>Containers</a:t>
            </a:r>
            <a:endParaRPr lang="en-US" b="1" dirty="0">
              <a:latin typeface="Candara" panose="020E0502030303020204" pitchFamily="34" charset="0"/>
            </a:endParaRPr>
          </a:p>
        </p:txBody>
      </p:sp>
      <p:sp>
        <p:nvSpPr>
          <p:cNvPr id="11" name="Rectangle 10"/>
          <p:cNvSpPr/>
          <p:nvPr/>
        </p:nvSpPr>
        <p:spPr>
          <a:xfrm>
            <a:off x="2734056" y="3593592"/>
            <a:ext cx="1490472" cy="2633472"/>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be 12"/>
          <p:cNvSpPr/>
          <p:nvPr/>
        </p:nvSpPr>
        <p:spPr>
          <a:xfrm>
            <a:off x="4882896" y="4315968"/>
            <a:ext cx="1444752" cy="1088135"/>
          </a:xfrm>
          <a:prstGeom prst="cub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700" dirty="0" smtClean="0">
                <a:solidFill>
                  <a:schemeClr val="tx1"/>
                </a:solidFill>
                <a:latin typeface="Candara" panose="020E0502030303020204" pitchFamily="34" charset="0"/>
              </a:rPr>
              <a:t>Docker Compose File</a:t>
            </a:r>
            <a:endParaRPr lang="en-US" sz="1700" dirty="0">
              <a:solidFill>
                <a:schemeClr val="tx1"/>
              </a:solidFill>
              <a:latin typeface="Candara" panose="020E0502030303020204" pitchFamily="34" charset="0"/>
            </a:endParaRPr>
          </a:p>
        </p:txBody>
      </p:sp>
      <p:cxnSp>
        <p:nvCxnSpPr>
          <p:cNvPr id="14" name="Straight Arrow Connector 13"/>
          <p:cNvCxnSpPr>
            <a:stCxn id="7" idx="3"/>
            <a:endCxn id="13" idx="2"/>
          </p:cNvCxnSpPr>
          <p:nvPr/>
        </p:nvCxnSpPr>
        <p:spPr>
          <a:xfrm>
            <a:off x="4032559" y="4041649"/>
            <a:ext cx="850337" cy="95440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3"/>
            <a:endCxn id="13" idx="2"/>
          </p:cNvCxnSpPr>
          <p:nvPr/>
        </p:nvCxnSpPr>
        <p:spPr>
          <a:xfrm>
            <a:off x="4032559" y="4897234"/>
            <a:ext cx="850337" cy="9881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3"/>
            <a:endCxn id="13" idx="2"/>
          </p:cNvCxnSpPr>
          <p:nvPr/>
        </p:nvCxnSpPr>
        <p:spPr>
          <a:xfrm flipV="1">
            <a:off x="4032559" y="4996052"/>
            <a:ext cx="850337" cy="75676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492240" y="4315968"/>
            <a:ext cx="5376672" cy="707886"/>
          </a:xfrm>
          <a:prstGeom prst="rect">
            <a:avLst/>
          </a:prstGeom>
          <a:noFill/>
        </p:spPr>
        <p:txBody>
          <a:bodyPr wrap="square" rtlCol="0">
            <a:spAutoFit/>
          </a:bodyPr>
          <a:lstStyle/>
          <a:p>
            <a:r>
              <a:rPr lang="en-US" sz="2000" dirty="0" smtClean="0">
                <a:latin typeface="Candara" panose="020E0502030303020204" pitchFamily="34" charset="0"/>
              </a:rPr>
              <a:t>You can run these three containers with a single command</a:t>
            </a:r>
            <a:endParaRPr lang="en-US" sz="2000" dirty="0">
              <a:latin typeface="Candara" panose="020E0502030303020204" pitchFamily="34" charset="0"/>
            </a:endParaRPr>
          </a:p>
        </p:txBody>
      </p:sp>
    </p:spTree>
    <p:extLst>
      <p:ext uri="{BB962C8B-B14F-4D97-AF65-F5344CB8AC3E}">
        <p14:creationId xmlns:p14="http://schemas.microsoft.com/office/powerpoint/2010/main" val="2356186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3167812-3913-4FF9-A65B-1273BC345167}"/>
              </a:ext>
            </a:extLst>
          </p:cNvPr>
          <p:cNvSpPr txBox="1"/>
          <p:nvPr/>
        </p:nvSpPr>
        <p:spPr>
          <a:xfrm>
            <a:off x="609779" y="577264"/>
            <a:ext cx="11318303" cy="605230"/>
          </a:xfrm>
          <a:prstGeom prst="rect">
            <a:avLst/>
          </a:prstGeom>
          <a:noFill/>
        </p:spPr>
        <p:txBody>
          <a:bodyPr wrap="square" rtlCol="0">
            <a:spAutoFit/>
          </a:bodyPr>
          <a:lstStyle/>
          <a:p>
            <a:pPr algn="l"/>
            <a:r>
              <a:rPr lang="en-US" sz="3333" dirty="0">
                <a:latin typeface="Candara" panose="020E0502030303020204" pitchFamily="34" charset="0"/>
                <a:ea typeface="Amazon Ember" panose="020B0603020204020204" pitchFamily="34" charset="0"/>
                <a:cs typeface="Amazon Ember" panose="020B0603020204020204" pitchFamily="34" charset="0"/>
              </a:rPr>
              <a:t>Containers make dependencies a decentralized job</a:t>
            </a:r>
          </a:p>
        </p:txBody>
      </p:sp>
      <p:sp>
        <p:nvSpPr>
          <p:cNvPr id="10" name="Rectangle 9">
            <a:extLst>
              <a:ext uri="{FF2B5EF4-FFF2-40B4-BE49-F238E27FC236}">
                <a16:creationId xmlns:a16="http://schemas.microsoft.com/office/drawing/2014/main" id="{71656C30-9076-465D-A851-86681132DB26}"/>
              </a:ext>
            </a:extLst>
          </p:cNvPr>
          <p:cNvSpPr/>
          <p:nvPr/>
        </p:nvSpPr>
        <p:spPr>
          <a:xfrm>
            <a:off x="3715333" y="2201959"/>
            <a:ext cx="4138623" cy="3616271"/>
          </a:xfrm>
          <a:prstGeom prst="rect">
            <a:avLst/>
          </a:prstGeom>
          <a:noFill/>
          <a:ln w="889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latin typeface="Candara" panose="020E0502030303020204" pitchFamily="34" charset="0"/>
            </a:endParaRPr>
          </a:p>
        </p:txBody>
      </p:sp>
      <p:grpSp>
        <p:nvGrpSpPr>
          <p:cNvPr id="12" name="Group 11">
            <a:extLst>
              <a:ext uri="{FF2B5EF4-FFF2-40B4-BE49-F238E27FC236}">
                <a16:creationId xmlns:a16="http://schemas.microsoft.com/office/drawing/2014/main" id="{E20D3622-DF18-4470-B99D-DF1F581C5130}"/>
              </a:ext>
            </a:extLst>
          </p:cNvPr>
          <p:cNvGrpSpPr/>
          <p:nvPr/>
        </p:nvGrpSpPr>
        <p:grpSpPr>
          <a:xfrm>
            <a:off x="3982288" y="2427734"/>
            <a:ext cx="1203179" cy="1469679"/>
            <a:chOff x="2449311" y="3145756"/>
            <a:chExt cx="1443815" cy="1763614"/>
          </a:xfrm>
        </p:grpSpPr>
        <p:pic>
          <p:nvPicPr>
            <p:cNvPr id="13" name="Graphic 4">
              <a:extLst>
                <a:ext uri="{FF2B5EF4-FFF2-40B4-BE49-F238E27FC236}">
                  <a16:creationId xmlns:a16="http://schemas.microsoft.com/office/drawing/2014/main" id="{95CB2CC7-48FD-4241-8EE2-1310A6E7205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449311" y="3145756"/>
              <a:ext cx="1443815" cy="1443815"/>
            </a:xfrm>
            <a:prstGeom prst="rect">
              <a:avLst/>
            </a:prstGeom>
          </p:spPr>
        </p:pic>
        <p:sp>
          <p:nvSpPr>
            <p:cNvPr id="14" name="TextBox 13">
              <a:extLst>
                <a:ext uri="{FF2B5EF4-FFF2-40B4-BE49-F238E27FC236}">
                  <a16:creationId xmlns:a16="http://schemas.microsoft.com/office/drawing/2014/main" id="{1F6BF020-74C6-4D29-83F6-BB8CA0F2D085}"/>
                </a:ext>
              </a:extLst>
            </p:cNvPr>
            <p:cNvSpPr txBox="1"/>
            <p:nvPr/>
          </p:nvSpPr>
          <p:spPr>
            <a:xfrm>
              <a:off x="2627519" y="4490717"/>
              <a:ext cx="1087395" cy="418653"/>
            </a:xfrm>
            <a:prstGeom prst="rect">
              <a:avLst/>
            </a:prstGeom>
            <a:noFill/>
          </p:spPr>
          <p:txBody>
            <a:bodyPr wrap="square" rtlCol="0">
              <a:spAutoFit/>
            </a:bodyPr>
            <a:lstStyle/>
            <a:p>
              <a:pPr algn="ctr"/>
              <a:r>
                <a:rPr lang="en-US" sz="1667" dirty="0">
                  <a:latin typeface="Candara" panose="020E0502030303020204" pitchFamily="34" charset="0"/>
                  <a:ea typeface="Amazon Ember" panose="020B0603020204020204" pitchFamily="34" charset="0"/>
                  <a:cs typeface="Amazon Ember" panose="020B0603020204020204" pitchFamily="34" charset="0"/>
                </a:rPr>
                <a:t>Code</a:t>
              </a:r>
            </a:p>
          </p:txBody>
        </p:sp>
      </p:grpSp>
      <p:grpSp>
        <p:nvGrpSpPr>
          <p:cNvPr id="15" name="Group 14">
            <a:extLst>
              <a:ext uri="{FF2B5EF4-FFF2-40B4-BE49-F238E27FC236}">
                <a16:creationId xmlns:a16="http://schemas.microsoft.com/office/drawing/2014/main" id="{95C65C3A-5E5C-4578-9752-465DE00BB697}"/>
              </a:ext>
            </a:extLst>
          </p:cNvPr>
          <p:cNvGrpSpPr/>
          <p:nvPr/>
        </p:nvGrpSpPr>
        <p:grpSpPr>
          <a:xfrm>
            <a:off x="5552400" y="2780479"/>
            <a:ext cx="1812616" cy="865888"/>
            <a:chOff x="7197636" y="3961138"/>
            <a:chExt cx="2175139" cy="1039065"/>
          </a:xfrm>
        </p:grpSpPr>
        <p:pic>
          <p:nvPicPr>
            <p:cNvPr id="17" name="Picture 16">
              <a:extLst>
                <a:ext uri="{FF2B5EF4-FFF2-40B4-BE49-F238E27FC236}">
                  <a16:creationId xmlns:a16="http://schemas.microsoft.com/office/drawing/2014/main" id="{3639F744-1C02-4911-B98D-9406D3CEA8AA}"/>
                </a:ext>
              </a:extLst>
            </p:cNvPr>
            <p:cNvPicPr>
              <a:picLocks noChangeAspect="1"/>
            </p:cNvPicPr>
            <p:nvPr/>
          </p:nvPicPr>
          <p:blipFill>
            <a:blip r:embed="rId4"/>
            <a:stretch>
              <a:fillRect/>
            </a:stretch>
          </p:blipFill>
          <p:spPr>
            <a:xfrm>
              <a:off x="7488195" y="3961138"/>
              <a:ext cx="1594022" cy="510905"/>
            </a:xfrm>
            <a:prstGeom prst="rect">
              <a:avLst/>
            </a:prstGeom>
          </p:spPr>
        </p:pic>
        <p:sp>
          <p:nvSpPr>
            <p:cNvPr id="18" name="TextBox 17">
              <a:extLst>
                <a:ext uri="{FF2B5EF4-FFF2-40B4-BE49-F238E27FC236}">
                  <a16:creationId xmlns:a16="http://schemas.microsoft.com/office/drawing/2014/main" id="{84A88DB2-7357-4971-825A-444CBD4CFBD1}"/>
                </a:ext>
              </a:extLst>
            </p:cNvPr>
            <p:cNvSpPr txBox="1"/>
            <p:nvPr/>
          </p:nvSpPr>
          <p:spPr>
            <a:xfrm>
              <a:off x="7197636" y="4581550"/>
              <a:ext cx="2175139" cy="418653"/>
            </a:xfrm>
            <a:prstGeom prst="rect">
              <a:avLst/>
            </a:prstGeom>
            <a:noFill/>
          </p:spPr>
          <p:txBody>
            <a:bodyPr wrap="square" rtlCol="0">
              <a:spAutoFit/>
            </a:bodyPr>
            <a:lstStyle/>
            <a:p>
              <a:pPr algn="ctr"/>
              <a:r>
                <a:rPr lang="en-US" sz="1667" dirty="0">
                  <a:latin typeface="Candara" panose="020E0502030303020204" pitchFamily="34" charset="0"/>
                  <a:ea typeface="Amazon Ember" panose="020B0603020204020204" pitchFamily="34" charset="0"/>
                  <a:cs typeface="Amazon Ember" panose="020B0603020204020204" pitchFamily="34" charset="0"/>
                </a:rPr>
                <a:t>Code packages</a:t>
              </a:r>
            </a:p>
          </p:txBody>
        </p:sp>
      </p:grpSp>
      <p:grpSp>
        <p:nvGrpSpPr>
          <p:cNvPr id="19" name="Group 18">
            <a:extLst>
              <a:ext uri="{FF2B5EF4-FFF2-40B4-BE49-F238E27FC236}">
                <a16:creationId xmlns:a16="http://schemas.microsoft.com/office/drawing/2014/main" id="{09161A3D-0FF6-4046-9E81-6C415A0244AC}"/>
              </a:ext>
            </a:extLst>
          </p:cNvPr>
          <p:cNvGrpSpPr/>
          <p:nvPr/>
        </p:nvGrpSpPr>
        <p:grpSpPr>
          <a:xfrm>
            <a:off x="5800737" y="3881959"/>
            <a:ext cx="1812616" cy="1508636"/>
            <a:chOff x="4305808" y="5665466"/>
            <a:chExt cx="2175139" cy="1810363"/>
          </a:xfrm>
        </p:grpSpPr>
        <p:pic>
          <p:nvPicPr>
            <p:cNvPr id="20" name="Graphic 10">
              <a:extLst>
                <a:ext uri="{FF2B5EF4-FFF2-40B4-BE49-F238E27FC236}">
                  <a16:creationId xmlns:a16="http://schemas.microsoft.com/office/drawing/2014/main" id="{AAA1FC52-8B30-4C2C-9961-CD30A4813765}"/>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855173" y="5665466"/>
              <a:ext cx="1076411" cy="1076411"/>
            </a:xfrm>
            <a:prstGeom prst="rect">
              <a:avLst/>
            </a:prstGeom>
          </p:spPr>
        </p:pic>
        <p:sp>
          <p:nvSpPr>
            <p:cNvPr id="21" name="TextBox 20">
              <a:extLst>
                <a:ext uri="{FF2B5EF4-FFF2-40B4-BE49-F238E27FC236}">
                  <a16:creationId xmlns:a16="http://schemas.microsoft.com/office/drawing/2014/main" id="{46B96983-70F0-42D5-9D41-1F6F59A7B150}"/>
                </a:ext>
              </a:extLst>
            </p:cNvPr>
            <p:cNvSpPr txBox="1"/>
            <p:nvPr/>
          </p:nvSpPr>
          <p:spPr>
            <a:xfrm>
              <a:off x="4305808" y="6749323"/>
              <a:ext cx="2175139" cy="726506"/>
            </a:xfrm>
            <a:prstGeom prst="rect">
              <a:avLst/>
            </a:prstGeom>
            <a:noFill/>
          </p:spPr>
          <p:txBody>
            <a:bodyPr wrap="square" rtlCol="0">
              <a:spAutoFit/>
            </a:bodyPr>
            <a:lstStyle/>
            <a:p>
              <a:pPr algn="ctr"/>
              <a:r>
                <a:rPr lang="en-US" sz="1667" dirty="0">
                  <a:latin typeface="Candara" panose="020E0502030303020204" pitchFamily="34" charset="0"/>
                  <a:ea typeface="Amazon Ember" panose="020B0603020204020204" pitchFamily="34" charset="0"/>
                  <a:cs typeface="Amazon Ember" panose="020B0603020204020204" pitchFamily="34" charset="0"/>
                </a:rPr>
                <a:t>Operating system packages</a:t>
              </a:r>
            </a:p>
          </p:txBody>
        </p:sp>
      </p:grpSp>
      <p:sp>
        <p:nvSpPr>
          <p:cNvPr id="22" name="TextBox 21">
            <a:extLst>
              <a:ext uri="{FF2B5EF4-FFF2-40B4-BE49-F238E27FC236}">
                <a16:creationId xmlns:a16="http://schemas.microsoft.com/office/drawing/2014/main" id="{10A05113-B050-4D91-A8C3-E468D9CB672A}"/>
              </a:ext>
            </a:extLst>
          </p:cNvPr>
          <p:cNvSpPr txBox="1"/>
          <p:nvPr/>
        </p:nvSpPr>
        <p:spPr>
          <a:xfrm>
            <a:off x="1241214" y="4274369"/>
            <a:ext cx="1033953" cy="348878"/>
          </a:xfrm>
          <a:prstGeom prst="rect">
            <a:avLst/>
          </a:prstGeom>
          <a:noFill/>
        </p:spPr>
        <p:txBody>
          <a:bodyPr wrap="square" rtlCol="0">
            <a:spAutoFit/>
          </a:bodyPr>
          <a:lstStyle/>
          <a:p>
            <a:r>
              <a:rPr lang="en-US" sz="1667" dirty="0">
                <a:latin typeface="Candara" panose="020E0502030303020204" pitchFamily="34" charset="0"/>
                <a:ea typeface="Amazon Ember" panose="020B0603020204020204" pitchFamily="34" charset="0"/>
                <a:cs typeface="Amazon Ember" panose="020B0603020204020204" pitchFamily="34" charset="0"/>
              </a:rPr>
              <a:t>Team A</a:t>
            </a:r>
          </a:p>
        </p:txBody>
      </p:sp>
      <p:pic>
        <p:nvPicPr>
          <p:cNvPr id="23" name="Graphic 13">
            <a:extLst>
              <a:ext uri="{FF2B5EF4-FFF2-40B4-BE49-F238E27FC236}">
                <a16:creationId xmlns:a16="http://schemas.microsoft.com/office/drawing/2014/main" id="{28837446-7052-4829-9A81-A221B400B0F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flipH="1">
            <a:off x="1000610" y="2929293"/>
            <a:ext cx="1274556" cy="1238484"/>
          </a:xfrm>
          <a:prstGeom prst="rect">
            <a:avLst/>
          </a:prstGeom>
        </p:spPr>
      </p:pic>
      <p:sp>
        <p:nvSpPr>
          <p:cNvPr id="24" name="TextBox 23">
            <a:extLst>
              <a:ext uri="{FF2B5EF4-FFF2-40B4-BE49-F238E27FC236}">
                <a16:creationId xmlns:a16="http://schemas.microsoft.com/office/drawing/2014/main" id="{305719BB-330F-4A60-AD09-8F2392C82855}"/>
              </a:ext>
            </a:extLst>
          </p:cNvPr>
          <p:cNvSpPr txBox="1"/>
          <p:nvPr/>
        </p:nvSpPr>
        <p:spPr>
          <a:xfrm>
            <a:off x="3739784" y="1809803"/>
            <a:ext cx="1812616" cy="348878"/>
          </a:xfrm>
          <a:prstGeom prst="rect">
            <a:avLst/>
          </a:prstGeom>
          <a:noFill/>
        </p:spPr>
        <p:txBody>
          <a:bodyPr wrap="square" rtlCol="0">
            <a:spAutoFit/>
          </a:bodyPr>
          <a:lstStyle/>
          <a:p>
            <a:r>
              <a:rPr lang="en-US" sz="1667" dirty="0">
                <a:latin typeface="Candara" panose="020E0502030303020204" pitchFamily="34" charset="0"/>
                <a:ea typeface="Amazon Ember" panose="020B0603020204020204" pitchFamily="34" charset="0"/>
                <a:cs typeface="Amazon Ember" panose="020B0603020204020204" pitchFamily="34" charset="0"/>
              </a:rPr>
              <a:t>Service A</a:t>
            </a:r>
          </a:p>
        </p:txBody>
      </p:sp>
      <p:pic>
        <p:nvPicPr>
          <p:cNvPr id="25" name="Graphic 15">
            <a:extLst>
              <a:ext uri="{FF2B5EF4-FFF2-40B4-BE49-F238E27FC236}">
                <a16:creationId xmlns:a16="http://schemas.microsoft.com/office/drawing/2014/main" id="{161A0FD7-7A9F-4B3F-83AF-D6A770110755}"/>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9679173" y="3012948"/>
            <a:ext cx="1271614" cy="1271614"/>
          </a:xfrm>
          <a:prstGeom prst="rect">
            <a:avLst/>
          </a:prstGeom>
        </p:spPr>
      </p:pic>
      <p:sp>
        <p:nvSpPr>
          <p:cNvPr id="26" name="TextBox 25">
            <a:extLst>
              <a:ext uri="{FF2B5EF4-FFF2-40B4-BE49-F238E27FC236}">
                <a16:creationId xmlns:a16="http://schemas.microsoft.com/office/drawing/2014/main" id="{61CE383F-0026-4FF3-91CA-2861B54D69C8}"/>
              </a:ext>
            </a:extLst>
          </p:cNvPr>
          <p:cNvSpPr txBox="1"/>
          <p:nvPr/>
        </p:nvSpPr>
        <p:spPr>
          <a:xfrm>
            <a:off x="9679173" y="4418537"/>
            <a:ext cx="1812616" cy="348878"/>
          </a:xfrm>
          <a:prstGeom prst="rect">
            <a:avLst/>
          </a:prstGeom>
          <a:noFill/>
        </p:spPr>
        <p:txBody>
          <a:bodyPr wrap="square" rtlCol="0">
            <a:spAutoFit/>
          </a:bodyPr>
          <a:lstStyle/>
          <a:p>
            <a:r>
              <a:rPr lang="en-US" sz="1667" dirty="0">
                <a:latin typeface="Candara" panose="020E0502030303020204" pitchFamily="34" charset="0"/>
                <a:ea typeface="Amazon Ember" panose="020B0603020204020204" pitchFamily="34" charset="0"/>
                <a:cs typeface="Amazon Ember" panose="020B0603020204020204" pitchFamily="34" charset="0"/>
              </a:rPr>
              <a:t>Container A</a:t>
            </a:r>
          </a:p>
        </p:txBody>
      </p:sp>
      <p:cxnSp>
        <p:nvCxnSpPr>
          <p:cNvPr id="27" name="Straight Arrow Connector 26">
            <a:extLst>
              <a:ext uri="{FF2B5EF4-FFF2-40B4-BE49-F238E27FC236}">
                <a16:creationId xmlns:a16="http://schemas.microsoft.com/office/drawing/2014/main" id="{D9367667-71C8-45D8-B220-7772C5ED37B2}"/>
              </a:ext>
            </a:extLst>
          </p:cNvPr>
          <p:cNvCxnSpPr/>
          <p:nvPr/>
        </p:nvCxnSpPr>
        <p:spPr>
          <a:xfrm>
            <a:off x="2570136" y="3671386"/>
            <a:ext cx="852407" cy="0"/>
          </a:xfrm>
          <a:prstGeom prst="straightConnector1">
            <a:avLst/>
          </a:prstGeom>
          <a:ln w="142875">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F89334DF-9790-44A9-866B-5BAD8D516D89}"/>
              </a:ext>
            </a:extLst>
          </p:cNvPr>
          <p:cNvCxnSpPr>
            <a:cxnSpLocks/>
          </p:cNvCxnSpPr>
          <p:nvPr/>
        </p:nvCxnSpPr>
        <p:spPr>
          <a:xfrm>
            <a:off x="8134459" y="3630913"/>
            <a:ext cx="1345338" cy="0"/>
          </a:xfrm>
          <a:prstGeom prst="straightConnector1">
            <a:avLst/>
          </a:prstGeom>
          <a:ln w="142875">
            <a:tailEnd type="triangle"/>
          </a:ln>
          <a:effectLst/>
        </p:spPr>
        <p:style>
          <a:lnRef idx="2">
            <a:schemeClr val="accent1"/>
          </a:lnRef>
          <a:fillRef idx="0">
            <a:schemeClr val="accent1"/>
          </a:fillRef>
          <a:effectRef idx="1">
            <a:schemeClr val="accent1"/>
          </a:effectRef>
          <a:fontRef idx="minor">
            <a:schemeClr val="tx1"/>
          </a:fontRef>
        </p:style>
      </p:cxnSp>
      <p:grpSp>
        <p:nvGrpSpPr>
          <p:cNvPr id="29" name="Group 28">
            <a:extLst>
              <a:ext uri="{FF2B5EF4-FFF2-40B4-BE49-F238E27FC236}">
                <a16:creationId xmlns:a16="http://schemas.microsoft.com/office/drawing/2014/main" id="{2E52B604-1878-47D7-B9FE-221B4E741BD0}"/>
              </a:ext>
            </a:extLst>
          </p:cNvPr>
          <p:cNvGrpSpPr/>
          <p:nvPr/>
        </p:nvGrpSpPr>
        <p:grpSpPr>
          <a:xfrm>
            <a:off x="3862981" y="3970390"/>
            <a:ext cx="1838068" cy="1523817"/>
            <a:chOff x="4170581" y="3254760"/>
            <a:chExt cx="2205682" cy="1828580"/>
          </a:xfrm>
        </p:grpSpPr>
        <p:pic>
          <p:nvPicPr>
            <p:cNvPr id="30" name="Picture 29">
              <a:extLst>
                <a:ext uri="{FF2B5EF4-FFF2-40B4-BE49-F238E27FC236}">
                  <a16:creationId xmlns:a16="http://schemas.microsoft.com/office/drawing/2014/main" id="{FEF0C766-A6BC-456D-AD76-BCC659F151BF}"/>
                </a:ext>
              </a:extLst>
            </p:cNvPr>
            <p:cNvPicPr>
              <a:picLocks noChangeAspect="1"/>
            </p:cNvPicPr>
            <p:nvPr/>
          </p:nvPicPr>
          <p:blipFill>
            <a:blip r:embed="rId11"/>
            <a:stretch>
              <a:fillRect/>
            </a:stretch>
          </p:blipFill>
          <p:spPr>
            <a:xfrm>
              <a:off x="4170581" y="3254760"/>
              <a:ext cx="2175139" cy="1332465"/>
            </a:xfrm>
            <a:prstGeom prst="rect">
              <a:avLst/>
            </a:prstGeom>
          </p:spPr>
        </p:pic>
        <p:sp>
          <p:nvSpPr>
            <p:cNvPr id="31" name="TextBox 30">
              <a:extLst>
                <a:ext uri="{FF2B5EF4-FFF2-40B4-BE49-F238E27FC236}">
                  <a16:creationId xmlns:a16="http://schemas.microsoft.com/office/drawing/2014/main" id="{F20799E7-33F1-4B91-A01D-CACA60465C0D}"/>
                </a:ext>
              </a:extLst>
            </p:cNvPr>
            <p:cNvSpPr txBox="1"/>
            <p:nvPr/>
          </p:nvSpPr>
          <p:spPr>
            <a:xfrm>
              <a:off x="4201123" y="4664686"/>
              <a:ext cx="2175140" cy="418654"/>
            </a:xfrm>
            <a:prstGeom prst="rect">
              <a:avLst/>
            </a:prstGeom>
            <a:noFill/>
          </p:spPr>
          <p:txBody>
            <a:bodyPr wrap="square" rtlCol="0">
              <a:spAutoFit/>
            </a:bodyPr>
            <a:lstStyle/>
            <a:p>
              <a:pPr algn="ctr"/>
              <a:r>
                <a:rPr lang="en-US" sz="1667" dirty="0">
                  <a:latin typeface="Candara" panose="020E0502030303020204" pitchFamily="34" charset="0"/>
                  <a:ea typeface="Amazon Ember" panose="020B0603020204020204" pitchFamily="34" charset="0"/>
                  <a:cs typeface="Amazon Ember" panose="020B0603020204020204" pitchFamily="34" charset="0"/>
                </a:rPr>
                <a:t>Node: 16.6.2</a:t>
              </a:r>
            </a:p>
          </p:txBody>
        </p:sp>
      </p:grpSp>
    </p:spTree>
    <p:extLst>
      <p:ext uri="{BB962C8B-B14F-4D97-AF65-F5344CB8AC3E}">
        <p14:creationId xmlns:p14="http://schemas.microsoft.com/office/powerpoint/2010/main" val="17559418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Docker – in DevOps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70</a:t>
            </a:fld>
            <a:endParaRPr lang="en-US" dirty="0"/>
          </a:p>
        </p:txBody>
      </p:sp>
      <p:pic>
        <p:nvPicPr>
          <p:cNvPr id="5" name="Picture 4"/>
          <p:cNvPicPr>
            <a:picLocks noChangeAspect="1"/>
          </p:cNvPicPr>
          <p:nvPr/>
        </p:nvPicPr>
        <p:blipFill>
          <a:blip r:embed="rId2"/>
          <a:stretch>
            <a:fillRect/>
          </a:stretch>
        </p:blipFill>
        <p:spPr>
          <a:xfrm>
            <a:off x="1522773" y="1488976"/>
            <a:ext cx="8352748" cy="4722223"/>
          </a:xfrm>
          <a:prstGeom prst="rect">
            <a:avLst/>
          </a:prstGeom>
        </p:spPr>
      </p:pic>
    </p:spTree>
    <p:extLst>
      <p:ext uri="{BB962C8B-B14F-4D97-AF65-F5344CB8AC3E}">
        <p14:creationId xmlns:p14="http://schemas.microsoft.com/office/powerpoint/2010/main" val="14256988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YAML File</a:t>
            </a:r>
          </a:p>
        </p:txBody>
      </p:sp>
      <p:sp>
        <p:nvSpPr>
          <p:cNvPr id="3" name="Content Placeholder 2"/>
          <p:cNvSpPr>
            <a:spLocks noGrp="1"/>
          </p:cNvSpPr>
          <p:nvPr>
            <p:ph idx="1"/>
          </p:nvPr>
        </p:nvSpPr>
        <p:spPr/>
        <p:txBody>
          <a:bodyPr/>
          <a:lstStyle/>
          <a:p>
            <a:r>
              <a:rPr lang="en-US" dirty="0" smtClean="0"/>
              <a:t>YAML </a:t>
            </a:r>
            <a:r>
              <a:rPr lang="en-US" dirty="0" err="1" smtClean="0"/>
              <a:t>Ain't</a:t>
            </a:r>
            <a:r>
              <a:rPr lang="en-US" dirty="0" smtClean="0"/>
              <a:t> </a:t>
            </a:r>
            <a:r>
              <a:rPr lang="en-US" dirty="0"/>
              <a:t>Markup Language (YAML) is </a:t>
            </a:r>
            <a:r>
              <a:rPr lang="en-US" dirty="0" smtClean="0"/>
              <a:t>a </a:t>
            </a:r>
            <a:r>
              <a:rPr lang="en-US" dirty="0"/>
              <a:t>human-friendly data </a:t>
            </a:r>
            <a:r>
              <a:rPr lang="en-US" dirty="0" smtClean="0"/>
              <a:t>serialization language </a:t>
            </a:r>
            <a:r>
              <a:rPr lang="en-US" dirty="0"/>
              <a:t>for all programming languages.</a:t>
            </a:r>
            <a:endParaRPr lang="en-US" dirty="0" smtClean="0"/>
          </a:p>
          <a:p>
            <a:r>
              <a:rPr lang="en-US" dirty="0" smtClean="0"/>
              <a:t>It's </a:t>
            </a:r>
            <a:r>
              <a:rPr lang="en-US" dirty="0"/>
              <a:t>often used as a format for configuration files, but its object serialization abilities make it a viable replacement for languages like JSON. </a:t>
            </a:r>
            <a:endParaRPr lang="en-US" dirty="0" smtClean="0"/>
          </a:p>
          <a:p>
            <a:r>
              <a:rPr lang="en-US" dirty="0"/>
              <a:t>It is commonly used for configuration files and in applications where data is being stored or transmitted</a:t>
            </a:r>
            <a:r>
              <a:rPr lang="en-US" dirty="0" smtClean="0"/>
              <a:t>.</a:t>
            </a:r>
          </a:p>
          <a:p>
            <a:r>
              <a:rPr lang="en-US" dirty="0" smtClean="0"/>
              <a:t>Latest </a:t>
            </a:r>
            <a:r>
              <a:rPr lang="en-US" dirty="0"/>
              <a:t>version (YAML </a:t>
            </a:r>
            <a:r>
              <a:rPr lang="en-US" dirty="0" smtClean="0"/>
              <a:t>1.2.2 on October 2021)</a:t>
            </a:r>
            <a:endParaRPr lang="en-US" dirty="0"/>
          </a:p>
          <a:p>
            <a:endParaRPr lang="en-US" dirty="0" smtClean="0"/>
          </a:p>
        </p:txBody>
      </p:sp>
      <p:sp>
        <p:nvSpPr>
          <p:cNvPr id="4" name="Slide Number Placeholder 3"/>
          <p:cNvSpPr>
            <a:spLocks noGrp="1"/>
          </p:cNvSpPr>
          <p:nvPr>
            <p:ph type="sldNum" sz="quarter" idx="12"/>
          </p:nvPr>
        </p:nvSpPr>
        <p:spPr/>
        <p:txBody>
          <a:bodyPr/>
          <a:lstStyle/>
          <a:p>
            <a:fld id="{B8DACC02-A2BD-4578-8E03-6D891060A695}" type="slidenum">
              <a:rPr lang="en-US" smtClean="0"/>
              <a:pPr/>
              <a:t>71</a:t>
            </a:fld>
            <a:endParaRPr lang="en-US" dirty="0"/>
          </a:p>
        </p:txBody>
      </p:sp>
    </p:spTree>
    <p:extLst>
      <p:ext uri="{BB962C8B-B14F-4D97-AF65-F5344CB8AC3E}">
        <p14:creationId xmlns:p14="http://schemas.microsoft.com/office/powerpoint/2010/main" val="20570124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YAML </a:t>
            </a:r>
            <a:r>
              <a:rPr lang="en-US" dirty="0"/>
              <a:t>File</a:t>
            </a:r>
          </a:p>
        </p:txBody>
      </p:sp>
      <p:sp>
        <p:nvSpPr>
          <p:cNvPr id="3" name="Content Placeholder 2"/>
          <p:cNvSpPr>
            <a:spLocks noGrp="1"/>
          </p:cNvSpPr>
          <p:nvPr>
            <p:ph idx="1"/>
          </p:nvPr>
        </p:nvSpPr>
        <p:spPr/>
        <p:txBody>
          <a:bodyPr>
            <a:normAutofit/>
          </a:bodyPr>
          <a:lstStyle/>
          <a:p>
            <a:r>
              <a:rPr lang="en-US" dirty="0"/>
              <a:t>Version</a:t>
            </a:r>
          </a:p>
          <a:p>
            <a:r>
              <a:rPr lang="en-US" dirty="0"/>
              <a:t>Services</a:t>
            </a:r>
          </a:p>
          <a:p>
            <a:pPr lvl="1"/>
            <a:r>
              <a:rPr lang="en-US" dirty="0"/>
              <a:t>Build</a:t>
            </a:r>
          </a:p>
          <a:p>
            <a:pPr lvl="1"/>
            <a:r>
              <a:rPr lang="en-US" dirty="0"/>
              <a:t>Image	</a:t>
            </a:r>
          </a:p>
          <a:p>
            <a:pPr lvl="1"/>
            <a:r>
              <a:rPr lang="en-US" dirty="0"/>
              <a:t>Environment</a:t>
            </a:r>
          </a:p>
          <a:p>
            <a:pPr lvl="1"/>
            <a:r>
              <a:rPr lang="en-US" dirty="0"/>
              <a:t>Ports</a:t>
            </a:r>
          </a:p>
          <a:p>
            <a:pPr lvl="1"/>
            <a:r>
              <a:rPr lang="en-US" dirty="0" smtClean="0"/>
              <a:t>Volumes</a:t>
            </a:r>
            <a:endParaRPr lang="en-US" dirty="0"/>
          </a:p>
          <a:p>
            <a:r>
              <a:rPr lang="en-US" dirty="0"/>
              <a:t>Volumes</a:t>
            </a:r>
          </a:p>
          <a:p>
            <a:r>
              <a:rPr lang="en-US" dirty="0"/>
              <a:t>Networks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72</a:t>
            </a:fld>
            <a:endParaRPr lang="en-US" dirty="0"/>
          </a:p>
        </p:txBody>
      </p:sp>
      <p:sp>
        <p:nvSpPr>
          <p:cNvPr id="5" name="Rectangle 4"/>
          <p:cNvSpPr/>
          <p:nvPr/>
        </p:nvSpPr>
        <p:spPr>
          <a:xfrm>
            <a:off x="3820221" y="1426283"/>
            <a:ext cx="7917424" cy="830997"/>
          </a:xfrm>
          <a:prstGeom prst="rect">
            <a:avLst/>
          </a:prstGeom>
          <a:ln w="28575">
            <a:solidFill>
              <a:schemeClr val="tx1"/>
            </a:solidFill>
            <a:prstDash val="dashDot"/>
          </a:ln>
        </p:spPr>
        <p:txBody>
          <a:bodyPr wrap="square">
            <a:spAutoFit/>
          </a:bodyPr>
          <a:lstStyle/>
          <a:p>
            <a:pPr algn="just"/>
            <a:r>
              <a:rPr lang="en-US" sz="2400" dirty="0" smtClean="0">
                <a:solidFill>
                  <a:srgbClr val="0A0A0A"/>
                </a:solidFill>
                <a:latin typeface="Candara" panose="020E0502030303020204" pitchFamily="34" charset="0"/>
              </a:rPr>
              <a:t>YAML </a:t>
            </a:r>
            <a:r>
              <a:rPr lang="en-US" sz="2400" dirty="0">
                <a:solidFill>
                  <a:srgbClr val="0A0A0A"/>
                </a:solidFill>
                <a:latin typeface="Candara" panose="020E0502030303020204" pitchFamily="34" charset="0"/>
              </a:rPr>
              <a:t>files are most commonly used as configuration files, which define a program or application's settings.</a:t>
            </a:r>
            <a:endParaRPr lang="en-US" sz="2400" dirty="0">
              <a:latin typeface="Candara" panose="020E0502030303020204" pitchFamily="34" charset="0"/>
            </a:endParaRPr>
          </a:p>
        </p:txBody>
      </p:sp>
      <p:sp>
        <p:nvSpPr>
          <p:cNvPr id="6" name="Rectangle 5"/>
          <p:cNvSpPr/>
          <p:nvPr/>
        </p:nvSpPr>
        <p:spPr>
          <a:xfrm>
            <a:off x="3878901" y="2423795"/>
            <a:ext cx="6240279" cy="3986784"/>
          </a:xfrm>
          <a:prstGeom prst="rect">
            <a:avLst/>
          </a:prstGeom>
          <a:solidFill>
            <a:schemeClr val="bg1"/>
          </a:solidFill>
          <a:ln w="28575"/>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en-US" sz="2000" b="1" dirty="0">
              <a:solidFill>
                <a:schemeClr val="tx1"/>
              </a:solidFill>
              <a:latin typeface="Candara" panose="020E0502030303020204" pitchFamily="34" charset="0"/>
            </a:endParaRPr>
          </a:p>
          <a:p>
            <a:r>
              <a:rPr lang="en-US" sz="2000" b="1" dirty="0">
                <a:solidFill>
                  <a:schemeClr val="tx1"/>
                </a:solidFill>
                <a:latin typeface="Candara" panose="020E0502030303020204" pitchFamily="34" charset="0"/>
              </a:rPr>
              <a:t>version: '3'</a:t>
            </a:r>
          </a:p>
          <a:p>
            <a:endParaRPr lang="en-US" sz="1400" b="1" dirty="0">
              <a:solidFill>
                <a:schemeClr val="tx1"/>
              </a:solidFill>
              <a:latin typeface="Candara" panose="020E0502030303020204" pitchFamily="34" charset="0"/>
            </a:endParaRPr>
          </a:p>
          <a:p>
            <a:r>
              <a:rPr lang="en-US" sz="2000" b="1" dirty="0">
                <a:solidFill>
                  <a:schemeClr val="tx1"/>
                </a:solidFill>
                <a:latin typeface="Candara" panose="020E0502030303020204" pitchFamily="34" charset="0"/>
              </a:rPr>
              <a:t>services:</a:t>
            </a:r>
          </a:p>
          <a:p>
            <a:r>
              <a:rPr lang="en-US" sz="2000" b="1" dirty="0">
                <a:solidFill>
                  <a:schemeClr val="tx1"/>
                </a:solidFill>
                <a:latin typeface="Candara" panose="020E0502030303020204" pitchFamily="34" charset="0"/>
              </a:rPr>
              <a:t>   </a:t>
            </a:r>
            <a:r>
              <a:rPr lang="en-US" sz="2000" b="1" dirty="0" err="1">
                <a:solidFill>
                  <a:schemeClr val="tx1"/>
                </a:solidFill>
                <a:latin typeface="Candara" panose="020E0502030303020204" pitchFamily="34" charset="0"/>
              </a:rPr>
              <a:t>jenkins</a:t>
            </a:r>
            <a:r>
              <a:rPr lang="en-US" sz="2000" b="1" dirty="0">
                <a:solidFill>
                  <a:schemeClr val="tx1"/>
                </a:solidFill>
                <a:latin typeface="Candara" panose="020E0502030303020204" pitchFamily="34" charset="0"/>
              </a:rPr>
              <a:t>:</a:t>
            </a:r>
          </a:p>
          <a:p>
            <a:r>
              <a:rPr lang="en-US" sz="2000" b="1" dirty="0">
                <a:solidFill>
                  <a:schemeClr val="tx1"/>
                </a:solidFill>
                <a:latin typeface="Candara" panose="020E0502030303020204" pitchFamily="34" charset="0"/>
              </a:rPr>
              <a:t>     image: </a:t>
            </a:r>
            <a:r>
              <a:rPr lang="en-US" sz="2000" b="1" dirty="0" err="1">
                <a:solidFill>
                  <a:schemeClr val="tx1"/>
                </a:solidFill>
                <a:latin typeface="Candara" panose="020E0502030303020204" pitchFamily="34" charset="0"/>
              </a:rPr>
              <a:t>jenkins</a:t>
            </a:r>
            <a:r>
              <a:rPr lang="en-US" sz="2000" b="1" dirty="0">
                <a:solidFill>
                  <a:schemeClr val="tx1"/>
                </a:solidFill>
                <a:latin typeface="Candara" panose="020E0502030303020204" pitchFamily="34" charset="0"/>
              </a:rPr>
              <a:t>/</a:t>
            </a:r>
            <a:r>
              <a:rPr lang="en-US" sz="2000" b="1" dirty="0" err="1">
                <a:solidFill>
                  <a:schemeClr val="tx1"/>
                </a:solidFill>
                <a:latin typeface="Candara" panose="020E0502030303020204" pitchFamily="34" charset="0"/>
              </a:rPr>
              <a:t>jenkins:lts</a:t>
            </a:r>
            <a:endParaRPr lang="en-US" sz="2000" b="1" dirty="0">
              <a:solidFill>
                <a:schemeClr val="tx1"/>
              </a:solidFill>
              <a:latin typeface="Candara" panose="020E0502030303020204" pitchFamily="34" charset="0"/>
            </a:endParaRPr>
          </a:p>
          <a:p>
            <a:r>
              <a:rPr lang="en-US" sz="2000" b="1" dirty="0">
                <a:solidFill>
                  <a:schemeClr val="tx1"/>
                </a:solidFill>
                <a:latin typeface="Candara" panose="020E0502030303020204" pitchFamily="34" charset="0"/>
              </a:rPr>
              <a:t>     ports:</a:t>
            </a:r>
          </a:p>
          <a:p>
            <a:r>
              <a:rPr lang="en-US" sz="2000" b="1" dirty="0">
                <a:solidFill>
                  <a:schemeClr val="tx1"/>
                </a:solidFill>
                <a:latin typeface="Candara" panose="020E0502030303020204" pitchFamily="34" charset="0"/>
              </a:rPr>
              <a:t>       - “8080:8080”</a:t>
            </a:r>
          </a:p>
          <a:p>
            <a:r>
              <a:rPr lang="en-US" sz="2000" b="1" dirty="0">
                <a:solidFill>
                  <a:schemeClr val="tx1"/>
                </a:solidFill>
                <a:latin typeface="Candara" panose="020E0502030303020204" pitchFamily="34" charset="0"/>
              </a:rPr>
              <a:t>       - “50000:50000”</a:t>
            </a:r>
          </a:p>
          <a:p>
            <a:endParaRPr lang="en-US" sz="1400" b="1" dirty="0">
              <a:solidFill>
                <a:schemeClr val="tx1"/>
              </a:solidFill>
              <a:latin typeface="Candara" panose="020E0502030303020204" pitchFamily="34" charset="0"/>
            </a:endParaRPr>
          </a:p>
          <a:p>
            <a:r>
              <a:rPr lang="en-US" sz="2000" b="1" dirty="0">
                <a:solidFill>
                  <a:schemeClr val="tx1"/>
                </a:solidFill>
                <a:latin typeface="Candara" panose="020E0502030303020204" pitchFamily="34" charset="0"/>
              </a:rPr>
              <a:t>   </a:t>
            </a:r>
            <a:r>
              <a:rPr lang="en-US" sz="2000" b="1" dirty="0" err="1">
                <a:solidFill>
                  <a:schemeClr val="tx1"/>
                </a:solidFill>
                <a:latin typeface="Candara" panose="020E0502030303020204" pitchFamily="34" charset="0"/>
              </a:rPr>
              <a:t>artifactory</a:t>
            </a:r>
            <a:r>
              <a:rPr lang="en-US" sz="2000" b="1" dirty="0">
                <a:solidFill>
                  <a:schemeClr val="tx1"/>
                </a:solidFill>
                <a:latin typeface="Candara" panose="020E0502030303020204" pitchFamily="34" charset="0"/>
              </a:rPr>
              <a:t>:</a:t>
            </a:r>
          </a:p>
          <a:p>
            <a:r>
              <a:rPr lang="en-US" sz="2000" b="1" dirty="0">
                <a:solidFill>
                  <a:schemeClr val="tx1"/>
                </a:solidFill>
                <a:latin typeface="Candara" panose="020E0502030303020204" pitchFamily="34" charset="0"/>
              </a:rPr>
              <a:t>     image: docker.bintray.io/</a:t>
            </a:r>
            <a:r>
              <a:rPr lang="en-US" sz="2000" b="1" dirty="0" err="1">
                <a:solidFill>
                  <a:schemeClr val="tx1"/>
                </a:solidFill>
                <a:latin typeface="Candara" panose="020E0502030303020204" pitchFamily="34" charset="0"/>
              </a:rPr>
              <a:t>jfrog</a:t>
            </a:r>
            <a:r>
              <a:rPr lang="en-US" sz="2000" b="1" dirty="0">
                <a:solidFill>
                  <a:schemeClr val="tx1"/>
                </a:solidFill>
                <a:latin typeface="Candara" panose="020E0502030303020204" pitchFamily="34" charset="0"/>
              </a:rPr>
              <a:t>/</a:t>
            </a:r>
            <a:r>
              <a:rPr lang="en-US" sz="2000" b="1" dirty="0" err="1">
                <a:solidFill>
                  <a:schemeClr val="tx1"/>
                </a:solidFill>
                <a:latin typeface="Candara" panose="020E0502030303020204" pitchFamily="34" charset="0"/>
              </a:rPr>
              <a:t>artifactory-oss:latest</a:t>
            </a:r>
            <a:endParaRPr lang="en-US" sz="2000" b="1" dirty="0">
              <a:solidFill>
                <a:schemeClr val="tx1"/>
              </a:solidFill>
              <a:latin typeface="Candara" panose="020E0502030303020204" pitchFamily="34" charset="0"/>
            </a:endParaRPr>
          </a:p>
          <a:p>
            <a:r>
              <a:rPr lang="en-US" sz="2000" b="1" dirty="0">
                <a:solidFill>
                  <a:schemeClr val="tx1"/>
                </a:solidFill>
                <a:latin typeface="Candara" panose="020E0502030303020204" pitchFamily="34" charset="0"/>
              </a:rPr>
              <a:t>     ports:</a:t>
            </a:r>
          </a:p>
          <a:p>
            <a:r>
              <a:rPr lang="en-US" sz="2000" b="1" dirty="0">
                <a:solidFill>
                  <a:schemeClr val="tx1"/>
                </a:solidFill>
                <a:latin typeface="Candara" panose="020E0502030303020204" pitchFamily="34" charset="0"/>
              </a:rPr>
              <a:t>        - </a:t>
            </a:r>
            <a:r>
              <a:rPr lang="en-US" sz="2000" b="1" dirty="0" smtClean="0">
                <a:solidFill>
                  <a:schemeClr val="tx1"/>
                </a:solidFill>
                <a:latin typeface="Candara" panose="020E0502030303020204" pitchFamily="34" charset="0"/>
              </a:rPr>
              <a:t>8081:8081</a:t>
            </a:r>
            <a:endParaRPr lang="en-US" sz="1200" b="1" dirty="0">
              <a:solidFill>
                <a:schemeClr val="tx1"/>
              </a:solidFill>
              <a:latin typeface="Candara" panose="020E0502030303020204" pitchFamily="34" charset="0"/>
            </a:endParaRPr>
          </a:p>
          <a:p>
            <a:r>
              <a:rPr lang="en-US" sz="1200" b="1" dirty="0">
                <a:solidFill>
                  <a:schemeClr val="tx1"/>
                </a:solidFill>
                <a:latin typeface="Candara" panose="020E0502030303020204" pitchFamily="34" charset="0"/>
              </a:rPr>
              <a:t> </a:t>
            </a:r>
            <a:endParaRPr lang="he-IL" sz="1200" b="1" dirty="0">
              <a:solidFill>
                <a:schemeClr val="tx1"/>
              </a:solidFill>
              <a:latin typeface="Candara" panose="020E0502030303020204" pitchFamily="34" charset="0"/>
            </a:endParaRPr>
          </a:p>
        </p:txBody>
      </p:sp>
    </p:spTree>
    <p:extLst>
      <p:ext uri="{BB962C8B-B14F-4D97-AF65-F5344CB8AC3E}">
        <p14:creationId xmlns:p14="http://schemas.microsoft.com/office/powerpoint/2010/main" val="241396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9C94DF-81AD-4A9B-AAB0-1157C36C03DC}"/>
              </a:ext>
            </a:extLst>
          </p:cNvPr>
          <p:cNvSpPr txBox="1"/>
          <p:nvPr/>
        </p:nvSpPr>
        <p:spPr>
          <a:xfrm>
            <a:off x="609779" y="577264"/>
            <a:ext cx="11318303" cy="605230"/>
          </a:xfrm>
          <a:prstGeom prst="rect">
            <a:avLst/>
          </a:prstGeom>
          <a:noFill/>
        </p:spPr>
        <p:txBody>
          <a:bodyPr wrap="square" rtlCol="0">
            <a:spAutoFit/>
          </a:bodyPr>
          <a:lstStyle/>
          <a:p>
            <a:pPr algn="l"/>
            <a:r>
              <a:rPr lang="en-US" sz="3333" dirty="0">
                <a:latin typeface="Candara" panose="020E0502030303020204" pitchFamily="34" charset="0"/>
                <a:ea typeface="Amazon Ember" panose="020B0603020204020204" pitchFamily="34" charset="0"/>
                <a:cs typeface="Amazon Ember" panose="020B0603020204020204" pitchFamily="34" charset="0"/>
              </a:rPr>
              <a:t>Containers make dependencies a decentralized job</a:t>
            </a:r>
          </a:p>
        </p:txBody>
      </p:sp>
      <p:sp>
        <p:nvSpPr>
          <p:cNvPr id="3" name="TextBox 2">
            <a:extLst>
              <a:ext uri="{FF2B5EF4-FFF2-40B4-BE49-F238E27FC236}">
                <a16:creationId xmlns:a16="http://schemas.microsoft.com/office/drawing/2014/main" id="{A2F5E7F8-DF25-428D-8D67-8E5B94A77CDD}"/>
              </a:ext>
            </a:extLst>
          </p:cNvPr>
          <p:cNvSpPr txBox="1"/>
          <p:nvPr/>
        </p:nvSpPr>
        <p:spPr>
          <a:xfrm>
            <a:off x="1241214" y="4274369"/>
            <a:ext cx="1033953" cy="348878"/>
          </a:xfrm>
          <a:prstGeom prst="rect">
            <a:avLst/>
          </a:prstGeom>
          <a:noFill/>
        </p:spPr>
        <p:txBody>
          <a:bodyPr wrap="square" rtlCol="0">
            <a:spAutoFit/>
          </a:bodyPr>
          <a:lstStyle/>
          <a:p>
            <a:r>
              <a:rPr lang="en-US" sz="1667" dirty="0">
                <a:latin typeface="Candara" panose="020E0502030303020204" pitchFamily="34" charset="0"/>
                <a:ea typeface="Amazon Ember" panose="020B0603020204020204" pitchFamily="34" charset="0"/>
                <a:cs typeface="Amazon Ember" panose="020B0603020204020204" pitchFamily="34" charset="0"/>
              </a:rPr>
              <a:t>Team B</a:t>
            </a:r>
          </a:p>
        </p:txBody>
      </p:sp>
      <p:pic>
        <p:nvPicPr>
          <p:cNvPr id="4" name="Graphic 3">
            <a:extLst>
              <a:ext uri="{FF2B5EF4-FFF2-40B4-BE49-F238E27FC236}">
                <a16:creationId xmlns:a16="http://schemas.microsoft.com/office/drawing/2014/main" id="{2734D13A-B964-4F05-935F-7E33223895C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H="1">
            <a:off x="1000610" y="2929293"/>
            <a:ext cx="1274556" cy="1238484"/>
          </a:xfrm>
          <a:prstGeom prst="rect">
            <a:avLst/>
          </a:prstGeom>
        </p:spPr>
      </p:pic>
      <p:pic>
        <p:nvPicPr>
          <p:cNvPr id="5" name="Graphic 4">
            <a:extLst>
              <a:ext uri="{FF2B5EF4-FFF2-40B4-BE49-F238E27FC236}">
                <a16:creationId xmlns:a16="http://schemas.microsoft.com/office/drawing/2014/main" id="{06CF7935-E1D4-4443-828B-9D3EA24130D2}"/>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679173" y="3012948"/>
            <a:ext cx="1271614" cy="1271614"/>
          </a:xfrm>
          <a:prstGeom prst="rect">
            <a:avLst/>
          </a:prstGeom>
        </p:spPr>
      </p:pic>
      <p:sp>
        <p:nvSpPr>
          <p:cNvPr id="6" name="TextBox 5">
            <a:extLst>
              <a:ext uri="{FF2B5EF4-FFF2-40B4-BE49-F238E27FC236}">
                <a16:creationId xmlns:a16="http://schemas.microsoft.com/office/drawing/2014/main" id="{3004C83C-1770-4E81-A167-BCFDD3BEE515}"/>
              </a:ext>
            </a:extLst>
          </p:cNvPr>
          <p:cNvSpPr txBox="1"/>
          <p:nvPr/>
        </p:nvSpPr>
        <p:spPr>
          <a:xfrm>
            <a:off x="9679173" y="4418537"/>
            <a:ext cx="1812616" cy="348878"/>
          </a:xfrm>
          <a:prstGeom prst="rect">
            <a:avLst/>
          </a:prstGeom>
          <a:noFill/>
        </p:spPr>
        <p:txBody>
          <a:bodyPr wrap="square" rtlCol="0">
            <a:spAutoFit/>
          </a:bodyPr>
          <a:lstStyle/>
          <a:p>
            <a:r>
              <a:rPr lang="en-US" sz="1667" dirty="0">
                <a:latin typeface="Candara" panose="020E0502030303020204" pitchFamily="34" charset="0"/>
                <a:ea typeface="Amazon Ember" panose="020B0603020204020204" pitchFamily="34" charset="0"/>
                <a:cs typeface="Amazon Ember" panose="020B0603020204020204" pitchFamily="34" charset="0"/>
              </a:rPr>
              <a:t>Container B</a:t>
            </a:r>
          </a:p>
        </p:txBody>
      </p:sp>
      <p:cxnSp>
        <p:nvCxnSpPr>
          <p:cNvPr id="7" name="Straight Arrow Connector 6">
            <a:extLst>
              <a:ext uri="{FF2B5EF4-FFF2-40B4-BE49-F238E27FC236}">
                <a16:creationId xmlns:a16="http://schemas.microsoft.com/office/drawing/2014/main" id="{E24D11B9-7EBD-4A39-85DA-87F08DE84073}"/>
              </a:ext>
            </a:extLst>
          </p:cNvPr>
          <p:cNvCxnSpPr/>
          <p:nvPr/>
        </p:nvCxnSpPr>
        <p:spPr>
          <a:xfrm>
            <a:off x="2570136" y="3671386"/>
            <a:ext cx="852407" cy="0"/>
          </a:xfrm>
          <a:prstGeom prst="straightConnector1">
            <a:avLst/>
          </a:prstGeom>
          <a:ln w="142875">
            <a:tailEnd type="triangle"/>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7A494ECD-F7AA-47A7-960A-12F48C6977D1}"/>
              </a:ext>
            </a:extLst>
          </p:cNvPr>
          <p:cNvCxnSpPr>
            <a:cxnSpLocks/>
          </p:cNvCxnSpPr>
          <p:nvPr/>
        </p:nvCxnSpPr>
        <p:spPr>
          <a:xfrm>
            <a:off x="8134459" y="3630913"/>
            <a:ext cx="1345338" cy="0"/>
          </a:xfrm>
          <a:prstGeom prst="straightConnector1">
            <a:avLst/>
          </a:prstGeom>
          <a:ln w="142875">
            <a:tailEnd type="triangle"/>
          </a:ln>
          <a:effectLst/>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CC1A80DF-8220-447A-BEA4-BAF70525F840}"/>
              </a:ext>
            </a:extLst>
          </p:cNvPr>
          <p:cNvGrpSpPr/>
          <p:nvPr/>
        </p:nvGrpSpPr>
        <p:grpSpPr>
          <a:xfrm>
            <a:off x="3968376" y="2395537"/>
            <a:ext cx="1203179" cy="1469679"/>
            <a:chOff x="2449311" y="3145756"/>
            <a:chExt cx="1443815" cy="1763614"/>
          </a:xfrm>
        </p:grpSpPr>
        <p:pic>
          <p:nvPicPr>
            <p:cNvPr id="10" name="Graphic 9">
              <a:extLst>
                <a:ext uri="{FF2B5EF4-FFF2-40B4-BE49-F238E27FC236}">
                  <a16:creationId xmlns:a16="http://schemas.microsoft.com/office/drawing/2014/main" id="{1C97F7EE-C25D-470D-86D5-4F1DCDCA1F5A}"/>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2449311" y="3145756"/>
              <a:ext cx="1443815" cy="1443815"/>
            </a:xfrm>
            <a:prstGeom prst="rect">
              <a:avLst/>
            </a:prstGeom>
          </p:spPr>
        </p:pic>
        <p:sp>
          <p:nvSpPr>
            <p:cNvPr id="11" name="TextBox 10">
              <a:extLst>
                <a:ext uri="{FF2B5EF4-FFF2-40B4-BE49-F238E27FC236}">
                  <a16:creationId xmlns:a16="http://schemas.microsoft.com/office/drawing/2014/main" id="{8FC5DB44-8663-4AB4-B0FB-3B65F64C5D17}"/>
                </a:ext>
              </a:extLst>
            </p:cNvPr>
            <p:cNvSpPr txBox="1"/>
            <p:nvPr/>
          </p:nvSpPr>
          <p:spPr>
            <a:xfrm>
              <a:off x="2627519" y="4490717"/>
              <a:ext cx="1087395" cy="418653"/>
            </a:xfrm>
            <a:prstGeom prst="rect">
              <a:avLst/>
            </a:prstGeom>
            <a:noFill/>
          </p:spPr>
          <p:txBody>
            <a:bodyPr wrap="square" rtlCol="0">
              <a:spAutoFit/>
            </a:bodyPr>
            <a:lstStyle/>
            <a:p>
              <a:pPr algn="ctr"/>
              <a:r>
                <a:rPr lang="en-US" sz="1667" dirty="0">
                  <a:latin typeface="Candara" panose="020E0502030303020204" pitchFamily="34" charset="0"/>
                  <a:ea typeface="Amazon Ember" panose="020B0603020204020204" pitchFamily="34" charset="0"/>
                  <a:cs typeface="Amazon Ember" panose="020B0603020204020204" pitchFamily="34" charset="0"/>
                </a:rPr>
                <a:t>Code</a:t>
              </a:r>
            </a:p>
          </p:txBody>
        </p:sp>
      </p:grpSp>
      <p:grpSp>
        <p:nvGrpSpPr>
          <p:cNvPr id="12" name="Group 11">
            <a:extLst>
              <a:ext uri="{FF2B5EF4-FFF2-40B4-BE49-F238E27FC236}">
                <a16:creationId xmlns:a16="http://schemas.microsoft.com/office/drawing/2014/main" id="{ABCBAD31-01C6-4CF6-99E0-8A3B1B0FDB5E}"/>
              </a:ext>
            </a:extLst>
          </p:cNvPr>
          <p:cNvGrpSpPr/>
          <p:nvPr/>
        </p:nvGrpSpPr>
        <p:grpSpPr>
          <a:xfrm>
            <a:off x="5786825" y="4073648"/>
            <a:ext cx="1812616" cy="1508636"/>
            <a:chOff x="4305808" y="5665466"/>
            <a:chExt cx="2175139" cy="1810363"/>
          </a:xfrm>
        </p:grpSpPr>
        <p:pic>
          <p:nvPicPr>
            <p:cNvPr id="13" name="Graphic 12">
              <a:extLst>
                <a:ext uri="{FF2B5EF4-FFF2-40B4-BE49-F238E27FC236}">
                  <a16:creationId xmlns:a16="http://schemas.microsoft.com/office/drawing/2014/main" id="{748608C5-BB4D-4FC9-9FC5-C465A905DF34}"/>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4855173" y="5665466"/>
              <a:ext cx="1076411" cy="1076411"/>
            </a:xfrm>
            <a:prstGeom prst="rect">
              <a:avLst/>
            </a:prstGeom>
          </p:spPr>
        </p:pic>
        <p:sp>
          <p:nvSpPr>
            <p:cNvPr id="14" name="TextBox 13">
              <a:extLst>
                <a:ext uri="{FF2B5EF4-FFF2-40B4-BE49-F238E27FC236}">
                  <a16:creationId xmlns:a16="http://schemas.microsoft.com/office/drawing/2014/main" id="{9090113E-70A3-4352-B371-C5D243D00F66}"/>
                </a:ext>
              </a:extLst>
            </p:cNvPr>
            <p:cNvSpPr txBox="1"/>
            <p:nvPr/>
          </p:nvSpPr>
          <p:spPr>
            <a:xfrm>
              <a:off x="4305808" y="6749323"/>
              <a:ext cx="2175139" cy="726506"/>
            </a:xfrm>
            <a:prstGeom prst="rect">
              <a:avLst/>
            </a:prstGeom>
            <a:noFill/>
          </p:spPr>
          <p:txBody>
            <a:bodyPr wrap="square" rtlCol="0">
              <a:spAutoFit/>
            </a:bodyPr>
            <a:lstStyle/>
            <a:p>
              <a:pPr algn="ctr"/>
              <a:r>
                <a:rPr lang="en-US" sz="1667" dirty="0">
                  <a:latin typeface="Candara" panose="020E0502030303020204" pitchFamily="34" charset="0"/>
                  <a:ea typeface="Amazon Ember" panose="020B0603020204020204" pitchFamily="34" charset="0"/>
                  <a:cs typeface="Amazon Ember" panose="020B0603020204020204" pitchFamily="34" charset="0"/>
                </a:rPr>
                <a:t>Operating system packages</a:t>
              </a:r>
            </a:p>
          </p:txBody>
        </p:sp>
      </p:grpSp>
      <p:sp>
        <p:nvSpPr>
          <p:cNvPr id="15" name="Rectangle 14">
            <a:extLst>
              <a:ext uri="{FF2B5EF4-FFF2-40B4-BE49-F238E27FC236}">
                <a16:creationId xmlns:a16="http://schemas.microsoft.com/office/drawing/2014/main" id="{ADBBA20D-D239-476E-A5F5-0821D5C39E36}"/>
              </a:ext>
            </a:extLst>
          </p:cNvPr>
          <p:cNvSpPr/>
          <p:nvPr/>
        </p:nvSpPr>
        <p:spPr>
          <a:xfrm>
            <a:off x="3717513" y="2169761"/>
            <a:ext cx="4138623" cy="3616271"/>
          </a:xfrm>
          <a:prstGeom prst="rect">
            <a:avLst/>
          </a:prstGeom>
          <a:noFill/>
          <a:ln w="889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latin typeface="Candara" panose="020E0502030303020204" pitchFamily="34" charset="0"/>
            </a:endParaRPr>
          </a:p>
        </p:txBody>
      </p:sp>
      <p:sp>
        <p:nvSpPr>
          <p:cNvPr id="16" name="TextBox 15">
            <a:extLst>
              <a:ext uri="{FF2B5EF4-FFF2-40B4-BE49-F238E27FC236}">
                <a16:creationId xmlns:a16="http://schemas.microsoft.com/office/drawing/2014/main" id="{070EB3CF-B8CD-4010-9A18-9C16FD2B274C}"/>
              </a:ext>
            </a:extLst>
          </p:cNvPr>
          <p:cNvSpPr txBox="1"/>
          <p:nvPr/>
        </p:nvSpPr>
        <p:spPr>
          <a:xfrm>
            <a:off x="3701420" y="1777606"/>
            <a:ext cx="1812616" cy="348878"/>
          </a:xfrm>
          <a:prstGeom prst="rect">
            <a:avLst/>
          </a:prstGeom>
          <a:noFill/>
        </p:spPr>
        <p:txBody>
          <a:bodyPr wrap="square" rtlCol="0">
            <a:spAutoFit/>
          </a:bodyPr>
          <a:lstStyle/>
          <a:p>
            <a:r>
              <a:rPr lang="en-US" sz="1667" dirty="0">
                <a:latin typeface="Candara" panose="020E0502030303020204" pitchFamily="34" charset="0"/>
                <a:ea typeface="Amazon Ember" panose="020B0603020204020204" pitchFamily="34" charset="0"/>
                <a:cs typeface="Amazon Ember" panose="020B0603020204020204" pitchFamily="34" charset="0"/>
              </a:rPr>
              <a:t>Service B</a:t>
            </a:r>
          </a:p>
        </p:txBody>
      </p:sp>
      <p:pic>
        <p:nvPicPr>
          <p:cNvPr id="17" name="Picture 16">
            <a:extLst>
              <a:ext uri="{FF2B5EF4-FFF2-40B4-BE49-F238E27FC236}">
                <a16:creationId xmlns:a16="http://schemas.microsoft.com/office/drawing/2014/main" id="{84BBC63E-F7B3-4E41-8C5C-C12560487166}"/>
              </a:ext>
            </a:extLst>
          </p:cNvPr>
          <p:cNvPicPr>
            <a:picLocks noChangeAspect="1"/>
          </p:cNvPicPr>
          <p:nvPr/>
        </p:nvPicPr>
        <p:blipFill>
          <a:blip r:embed="rId10"/>
          <a:stretch>
            <a:fillRect/>
          </a:stretch>
        </p:blipFill>
        <p:spPr>
          <a:xfrm>
            <a:off x="4150260" y="4164472"/>
            <a:ext cx="1005199" cy="1005199"/>
          </a:xfrm>
          <a:prstGeom prst="rect">
            <a:avLst/>
          </a:prstGeom>
        </p:spPr>
      </p:pic>
      <p:sp>
        <p:nvSpPr>
          <p:cNvPr id="18" name="TextBox 17">
            <a:extLst>
              <a:ext uri="{FF2B5EF4-FFF2-40B4-BE49-F238E27FC236}">
                <a16:creationId xmlns:a16="http://schemas.microsoft.com/office/drawing/2014/main" id="{F3B5EF8A-EA64-4F55-9727-9762095E5D6A}"/>
              </a:ext>
            </a:extLst>
          </p:cNvPr>
          <p:cNvSpPr txBox="1"/>
          <p:nvPr/>
        </p:nvSpPr>
        <p:spPr>
          <a:xfrm>
            <a:off x="3717513" y="5228401"/>
            <a:ext cx="1812616" cy="348878"/>
          </a:xfrm>
          <a:prstGeom prst="rect">
            <a:avLst/>
          </a:prstGeom>
          <a:noFill/>
        </p:spPr>
        <p:txBody>
          <a:bodyPr wrap="square" rtlCol="0">
            <a:spAutoFit/>
          </a:bodyPr>
          <a:lstStyle/>
          <a:p>
            <a:pPr algn="ctr"/>
            <a:r>
              <a:rPr lang="en-US" sz="1667" dirty="0">
                <a:latin typeface="Candara" panose="020E0502030303020204" pitchFamily="34" charset="0"/>
                <a:ea typeface="Amazon Ember" panose="020B0603020204020204" pitchFamily="34" charset="0"/>
                <a:cs typeface="Amazon Ember" panose="020B0603020204020204" pitchFamily="34" charset="0"/>
              </a:rPr>
              <a:t>Python: </a:t>
            </a:r>
            <a:r>
              <a:rPr lang="en-US" sz="1667" dirty="0">
                <a:latin typeface="Candara" panose="020E0502030303020204" pitchFamily="34" charset="0"/>
              </a:rPr>
              <a:t>3.9.6</a:t>
            </a:r>
            <a:endParaRPr lang="en-US" sz="1667" dirty="0">
              <a:latin typeface="Candara" panose="020E0502030303020204" pitchFamily="34" charset="0"/>
              <a:ea typeface="Amazon Ember" panose="020B0603020204020204" pitchFamily="34" charset="0"/>
              <a:cs typeface="Amazon Ember" panose="020B0603020204020204" pitchFamily="34" charset="0"/>
            </a:endParaRPr>
          </a:p>
        </p:txBody>
      </p:sp>
      <p:pic>
        <p:nvPicPr>
          <p:cNvPr id="19" name="Picture 18">
            <a:extLst>
              <a:ext uri="{FF2B5EF4-FFF2-40B4-BE49-F238E27FC236}">
                <a16:creationId xmlns:a16="http://schemas.microsoft.com/office/drawing/2014/main" id="{41B7DE65-BE15-486C-8EC1-036DBE4C3A81}"/>
              </a:ext>
            </a:extLst>
          </p:cNvPr>
          <p:cNvPicPr>
            <a:picLocks noChangeAspect="1"/>
          </p:cNvPicPr>
          <p:nvPr/>
        </p:nvPicPr>
        <p:blipFill>
          <a:blip r:embed="rId10"/>
          <a:stretch>
            <a:fillRect/>
          </a:stretch>
        </p:blipFill>
        <p:spPr>
          <a:xfrm>
            <a:off x="6136439" y="2456170"/>
            <a:ext cx="1005199" cy="1005199"/>
          </a:xfrm>
          <a:prstGeom prst="rect">
            <a:avLst/>
          </a:prstGeom>
        </p:spPr>
      </p:pic>
      <p:sp>
        <p:nvSpPr>
          <p:cNvPr id="20" name="TextBox 19">
            <a:extLst>
              <a:ext uri="{FF2B5EF4-FFF2-40B4-BE49-F238E27FC236}">
                <a16:creationId xmlns:a16="http://schemas.microsoft.com/office/drawing/2014/main" id="{3E907489-A5B4-4968-99FD-777E17BA77DB}"/>
              </a:ext>
            </a:extLst>
          </p:cNvPr>
          <p:cNvSpPr txBox="1"/>
          <p:nvPr/>
        </p:nvSpPr>
        <p:spPr>
          <a:xfrm>
            <a:off x="5802920" y="3516337"/>
            <a:ext cx="1812616" cy="348878"/>
          </a:xfrm>
          <a:prstGeom prst="rect">
            <a:avLst/>
          </a:prstGeom>
          <a:noFill/>
        </p:spPr>
        <p:txBody>
          <a:bodyPr wrap="square" rtlCol="0">
            <a:spAutoFit/>
          </a:bodyPr>
          <a:lstStyle/>
          <a:p>
            <a:pPr algn="ctr"/>
            <a:r>
              <a:rPr lang="en-US" sz="1667" dirty="0" err="1">
                <a:latin typeface="Candara" panose="020E0502030303020204" pitchFamily="34" charset="0"/>
                <a:ea typeface="Amazon Ember" panose="020B0603020204020204" pitchFamily="34" charset="0"/>
                <a:cs typeface="Amazon Ember" panose="020B0603020204020204" pitchFamily="34" charset="0"/>
              </a:rPr>
              <a:t>PyPi</a:t>
            </a:r>
            <a:r>
              <a:rPr lang="en-US" sz="1667" dirty="0">
                <a:latin typeface="Candara" panose="020E0502030303020204" pitchFamily="34" charset="0"/>
                <a:ea typeface="Amazon Ember" panose="020B0603020204020204" pitchFamily="34" charset="0"/>
                <a:cs typeface="Amazon Ember" panose="020B0603020204020204" pitchFamily="34" charset="0"/>
              </a:rPr>
              <a:t> packages</a:t>
            </a:r>
          </a:p>
        </p:txBody>
      </p:sp>
    </p:spTree>
    <p:extLst>
      <p:ext uri="{BB962C8B-B14F-4D97-AF65-F5344CB8AC3E}">
        <p14:creationId xmlns:p14="http://schemas.microsoft.com/office/powerpoint/2010/main" val="1955553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Containerization?</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t>9</a:t>
            </a:fld>
            <a:endParaRPr lang="en-US"/>
          </a:p>
        </p:txBody>
      </p:sp>
    </p:spTree>
    <p:extLst>
      <p:ext uri="{BB962C8B-B14F-4D97-AF65-F5344CB8AC3E}">
        <p14:creationId xmlns:p14="http://schemas.microsoft.com/office/powerpoint/2010/main" val="3903997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2426</TotalTime>
  <Words>3468</Words>
  <Application>Microsoft Office PowerPoint</Application>
  <PresentationFormat>Widescreen</PresentationFormat>
  <Paragraphs>532</Paragraphs>
  <Slides>72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72</vt:i4>
      </vt:variant>
    </vt:vector>
  </HeadingPairs>
  <TitlesOfParts>
    <vt:vector size="81" baseType="lpstr">
      <vt:lpstr>Aller</vt:lpstr>
      <vt:lpstr>Amazon Ember</vt:lpstr>
      <vt:lpstr>Arial</vt:lpstr>
      <vt:lpstr>Calibri</vt:lpstr>
      <vt:lpstr>Calibri Light</vt:lpstr>
      <vt:lpstr>Candara</vt:lpstr>
      <vt:lpstr>Consolas</vt:lpstr>
      <vt:lpstr>Times New Roman</vt:lpstr>
      <vt:lpstr>Office Theme</vt:lpstr>
      <vt:lpstr>Containerization</vt:lpstr>
      <vt:lpstr>Outline</vt:lpstr>
      <vt:lpstr>PowerPoint Presentation</vt:lpstr>
      <vt:lpstr>PowerPoint Presentation</vt:lpstr>
      <vt:lpstr>PowerPoint Presentation</vt:lpstr>
      <vt:lpstr>PowerPoint Presentation</vt:lpstr>
      <vt:lpstr>PowerPoint Presentation</vt:lpstr>
      <vt:lpstr>PowerPoint Presentation</vt:lpstr>
      <vt:lpstr>Containerization?</vt:lpstr>
      <vt:lpstr>Containerization?</vt:lpstr>
      <vt:lpstr>Containerization?</vt:lpstr>
      <vt:lpstr>Containerization</vt:lpstr>
      <vt:lpstr>Containerization</vt:lpstr>
      <vt:lpstr>Containers</vt:lpstr>
      <vt:lpstr>Containerization Benefits</vt:lpstr>
      <vt:lpstr>Containerization Benefits</vt:lpstr>
      <vt:lpstr>Why Do We Need Containers?</vt:lpstr>
      <vt:lpstr>Why Do We Need Containers?</vt:lpstr>
      <vt:lpstr>Common Features of Containers</vt:lpstr>
      <vt:lpstr>Monolithic vs Microservices Architecture</vt:lpstr>
      <vt:lpstr>Monolithic vs Microservices Architecture</vt:lpstr>
      <vt:lpstr>Monolithic vs Microservices Architecture</vt:lpstr>
      <vt:lpstr>What is Microservices?</vt:lpstr>
      <vt:lpstr>What is Microservices?</vt:lpstr>
      <vt:lpstr>Microservices Architecture</vt:lpstr>
      <vt:lpstr>Benefits of Microservices Architecture</vt:lpstr>
      <vt:lpstr>Benefits of Microservices Architecture</vt:lpstr>
      <vt:lpstr>Container Tools</vt:lpstr>
      <vt:lpstr>Why we need Docker?</vt:lpstr>
      <vt:lpstr>Problems before Docker</vt:lpstr>
      <vt:lpstr>Problems before Docker</vt:lpstr>
      <vt:lpstr>Problems before Docker</vt:lpstr>
      <vt:lpstr>How Docker Solves these problems</vt:lpstr>
      <vt:lpstr>What is Docker?</vt:lpstr>
      <vt:lpstr>What is Docker?</vt:lpstr>
      <vt:lpstr>Docker in a Nutshell</vt:lpstr>
      <vt:lpstr>Docker Example</vt:lpstr>
      <vt:lpstr>Docker Example</vt:lpstr>
      <vt:lpstr>3 Myths about Docker</vt:lpstr>
      <vt:lpstr>Docker Case Study</vt:lpstr>
      <vt:lpstr>Docker Case Study (Indiana University)</vt:lpstr>
      <vt:lpstr>Docker Case Study (Indiana University)</vt:lpstr>
      <vt:lpstr>Docker Case Study (Indiana University)</vt:lpstr>
      <vt:lpstr>Docker Case Study (Indiana University)</vt:lpstr>
      <vt:lpstr>Docker Case Study (Indiana University)</vt:lpstr>
      <vt:lpstr>Docker Uses Cases</vt:lpstr>
      <vt:lpstr>Docker Uses Cases</vt:lpstr>
      <vt:lpstr>Docker Uses Cases</vt:lpstr>
      <vt:lpstr>Docker Uses Cases</vt:lpstr>
      <vt:lpstr>Docker Uses Cases</vt:lpstr>
      <vt:lpstr>Docker Uses Cases</vt:lpstr>
      <vt:lpstr>Docker use cases for businesses</vt:lpstr>
      <vt:lpstr>Docker use cases for businesses</vt:lpstr>
      <vt:lpstr>When not to use Docker?</vt:lpstr>
      <vt:lpstr>Docker Components</vt:lpstr>
      <vt:lpstr>Docker Architecture</vt:lpstr>
      <vt:lpstr>Docker Components</vt:lpstr>
      <vt:lpstr>Docker Components</vt:lpstr>
      <vt:lpstr>Basic Docker Commands</vt:lpstr>
      <vt:lpstr>Dockerfile – Linux Example</vt:lpstr>
      <vt:lpstr>Docker Registry</vt:lpstr>
      <vt:lpstr>Docker Hub</vt:lpstr>
      <vt:lpstr>Docker Image</vt:lpstr>
      <vt:lpstr>Docker Container</vt:lpstr>
      <vt:lpstr>Docker Images and Containers</vt:lpstr>
      <vt:lpstr>Basic Docker Commands</vt:lpstr>
      <vt:lpstr>Docker Compose</vt:lpstr>
      <vt:lpstr>Docker Compose</vt:lpstr>
      <vt:lpstr>Docker Compose</vt:lpstr>
      <vt:lpstr>Docker – in DevOps</vt:lpstr>
      <vt:lpstr>YAML File</vt:lpstr>
      <vt:lpstr>YAML File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Mamdouh Alenezi</dc:creator>
  <cp:lastModifiedBy>Dr. Mamdouh Alenezi</cp:lastModifiedBy>
  <cp:revision>166</cp:revision>
  <cp:lastPrinted>2021-10-18T07:27:50Z</cp:lastPrinted>
  <dcterms:created xsi:type="dcterms:W3CDTF">2021-10-12T10:09:12Z</dcterms:created>
  <dcterms:modified xsi:type="dcterms:W3CDTF">2023-02-28T06:07:32Z</dcterms:modified>
</cp:coreProperties>
</file>