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809" r:id="rId3"/>
    <p:sldId id="810" r:id="rId4"/>
    <p:sldId id="811" r:id="rId5"/>
    <p:sldId id="812" r:id="rId6"/>
    <p:sldId id="813" r:id="rId7"/>
    <p:sldId id="814" r:id="rId8"/>
    <p:sldId id="802" r:id="rId9"/>
    <p:sldId id="803" r:id="rId10"/>
    <p:sldId id="804" r:id="rId11"/>
    <p:sldId id="805" r:id="rId12"/>
    <p:sldId id="806" r:id="rId13"/>
    <p:sldId id="807" r:id="rId14"/>
    <p:sldId id="808" r:id="rId15"/>
    <p:sldId id="815" r:id="rId16"/>
    <p:sldId id="816" r:id="rId17"/>
    <p:sldId id="817" r:id="rId18"/>
    <p:sldId id="818" r:id="rId19"/>
    <p:sldId id="819" r:id="rId20"/>
    <p:sldId id="820" r:id="rId21"/>
    <p:sldId id="821" r:id="rId22"/>
    <p:sldId id="822" r:id="rId23"/>
    <p:sldId id="82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9"/>
    <a:srgbClr val="C0C0C0"/>
    <a:srgbClr val="8498BD"/>
    <a:srgbClr val="C2C2C2"/>
    <a:srgbClr val="514870"/>
    <a:srgbClr val="FFFFFF"/>
    <a:srgbClr val="FFFDFF"/>
    <a:srgbClr val="D2D0D2"/>
    <a:srgbClr val="D5D3D5"/>
    <a:srgbClr val="FD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884" autoAdjust="0"/>
  </p:normalViewPr>
  <p:slideViewPr>
    <p:cSldViewPr snapToGrid="0">
      <p:cViewPr varScale="1">
        <p:scale>
          <a:sx n="105" d="100"/>
          <a:sy n="105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douh Alenezi" userId="aaa25a7cb57ba53e" providerId="LiveId" clId="{1C9E1182-6277-43A7-837D-71BBADE35AB7}"/>
    <pc:docChg chg="custSel modSld">
      <pc:chgData name="Mamdouh Alenezi" userId="aaa25a7cb57ba53e" providerId="LiveId" clId="{1C9E1182-6277-43A7-837D-71BBADE35AB7}" dt="2022-04-01T02:45:00.476" v="0" actId="313"/>
      <pc:docMkLst>
        <pc:docMk/>
      </pc:docMkLst>
      <pc:sldChg chg="modSp mod">
        <pc:chgData name="Mamdouh Alenezi" userId="aaa25a7cb57ba53e" providerId="LiveId" clId="{1C9E1182-6277-43A7-837D-71BBADE35AB7}" dt="2022-04-01T02:45:00.476" v="0" actId="313"/>
        <pc:sldMkLst>
          <pc:docMk/>
          <pc:sldMk cId="2924300342" sldId="495"/>
        </pc:sldMkLst>
        <pc:spChg chg="mod">
          <ac:chgData name="Mamdouh Alenezi" userId="aaa25a7cb57ba53e" providerId="LiveId" clId="{1C9E1182-6277-43A7-837D-71BBADE35AB7}" dt="2022-04-01T02:45:00.476" v="0" actId="313"/>
          <ac:spMkLst>
            <pc:docMk/>
            <pc:sldMk cId="2924300342" sldId="495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A9887-9249-49FD-809A-BACB264048C3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07A4B-4191-4CEB-845D-77B454B7E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3E56-3C1A-435A-851B-5B1F221C2038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974" y="196526"/>
            <a:ext cx="2848687" cy="166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6837-4851-4AA6-8AED-554226C981D1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32E1-BB70-4827-BA33-FF5AFC435BE9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066801"/>
            <a:ext cx="111760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1" y="3657601"/>
            <a:ext cx="11131549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EAF6-54F2-4DF5-9C6B-3F6F95B86356}" type="datetime1">
              <a:rPr lang="en-US" smtClean="0"/>
              <a:t>1/28/2024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3037-33FC-4E5E-B16A-0A00968DF2AD}" type="slidenum">
              <a:rPr lang="en-US" altLang="en-US"/>
              <a:pPr/>
              <a:t>‹#›</a:t>
            </a:fld>
            <a:r>
              <a:rPr lang="en-US" altLang="en-US"/>
              <a:t> of 105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9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8000" y="1143000"/>
            <a:ext cx="11277600" cy="5257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4A56-6FF4-479A-8655-719A18A98C4B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9FC8F-D190-4A56-B0D6-9B17B1CF7D21}" type="slidenum">
              <a:rPr lang="en-US" altLang="en-US"/>
              <a:pPr/>
              <a:t>‹#›</a:t>
            </a:fld>
            <a:r>
              <a:rPr lang="en-US" altLang="en-US"/>
              <a:t> of 105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8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1044-FC46-4CBC-9061-59528F4899F3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A08C-77F3-471E-A5C4-1D2068144BAC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A7AD1-16F4-44C3-AE32-24C59A599E9D}" type="datetime1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DB4F-4316-4DF5-A229-BC1D787C82A0}" type="datetime1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4B7-7A9F-432D-B7B9-6824267AA574}" type="datetime1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1/28/2024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93A2-B712-486A-8AB5-D41B95D547BE}" type="datetime1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F318-F19F-4608-B7EF-F7FB8A482213}" type="datetime1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EF8C-69D6-4C3E-B892-F682F307A7B6}" type="datetime1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37C73-4A31-4C17-AFB7-7B8470027787}" type="datetime1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2315"/>
            <a:ext cx="9144000" cy="2387600"/>
          </a:xfrm>
        </p:spPr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71990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SE499: Software Design &amp; Development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modularity (e.g., maintainability, reusability, scalability)</a:t>
            </a:r>
          </a:p>
          <a:p>
            <a:r>
              <a:rPr lang="en-US" dirty="0"/>
              <a:t>Techniques for improving modularity (e.g., component-based design, service-oriented architecture)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3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complexity (e.g., cognitive, structural, organizational)</a:t>
            </a:r>
          </a:p>
          <a:p>
            <a:r>
              <a:rPr lang="en-US" dirty="0"/>
              <a:t>Techniques for managing complexity (e.g., abstraction, encapsulation, divide and conquer)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04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maintainability (e.g., reducing costs, improving efficiency, enabling innovation)</a:t>
            </a:r>
          </a:p>
          <a:p>
            <a:r>
              <a:rPr lang="en-US" dirty="0"/>
              <a:t>Techniques for improving maintainability (e.g., modularity, abstraction, code reuse)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05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code efficiency (e.g., improving performance, reducing costs, enabling scalability)</a:t>
            </a:r>
          </a:p>
          <a:p>
            <a:r>
              <a:rPr lang="en-US" dirty="0"/>
              <a:t>Techniques for improving code efficiency (e.g., optimization, caching, parallel processing)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06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testing (e.g., ensuring quality, identifying defects, building confidence)</a:t>
            </a:r>
          </a:p>
          <a:p>
            <a:r>
              <a:rPr lang="en-US" dirty="0"/>
              <a:t>Types of testing (e.g., unit testing, integration testing, acceptance testing)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3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Incremental development refers to a software development strategy in which a product is created through a sequence of little, incremental enhancements, as opposed to a single, big deployment. </a:t>
            </a:r>
          </a:p>
          <a:p>
            <a:pPr>
              <a:lnSpc>
                <a:spcPct val="100000"/>
              </a:lnSpc>
            </a:pPr>
            <a:r>
              <a:rPr lang="en-US" dirty="0"/>
              <a:t>Instead of developing an application in a single phase, it is built in pieces and stages over time, with each step adding new functionality or improving the functionality that already exists.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5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Adaptability, flexibility, and early delivery are the main advantages of incremental development. </a:t>
            </a:r>
          </a:p>
          <a:p>
            <a:pPr>
              <a:lnSpc>
                <a:spcPct val="100000"/>
              </a:lnSpc>
            </a:pPr>
            <a:r>
              <a:rPr lang="en-US" dirty="0"/>
              <a:t>Incremental development enables organizations to adapt to shifting market conditions or client needs, as opposed to conventional waterfall approaches that call for extensive planning and specifications upfront.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16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 descr="What is iterative and incremental development? Process, examples -  LogRocket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514" y="1628854"/>
            <a:ext cx="6953250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72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of incremental development (e.g., early delivery, reduced risk, flexibility)</a:t>
            </a:r>
          </a:p>
          <a:p>
            <a:r>
              <a:rPr lang="en-US" dirty="0"/>
              <a:t>Challenges of incremental development (e.g., integrating changes, managing scope)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83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of sprint planning (e.g., set goals, allocate resources, prioritize tasks)</a:t>
            </a:r>
          </a:p>
          <a:p>
            <a:r>
              <a:rPr lang="en-US" dirty="0"/>
              <a:t>Sprint planning process (e.g., identifying requirements, estimating effort, creating a sprint backlog)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6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Clean code, minimal complexity, and good readability and maintainability are critical elements of effective software development.</a:t>
            </a:r>
          </a:p>
          <a:p>
            <a:r>
              <a:rPr lang="en-US" dirty="0"/>
              <a:t>They help developers write code that is easy to understand, modify, and maintain, reducing the time and effort required for debugging, troubleshooting, and adding new features.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19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71" y="219735"/>
            <a:ext cx="6915150" cy="3467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748" y="3004854"/>
            <a:ext cx="578167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5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38" y="240341"/>
            <a:ext cx="5972175" cy="3914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1843" y="2502812"/>
            <a:ext cx="580072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40" y="72380"/>
            <a:ext cx="5572125" cy="48482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321" y="196850"/>
            <a:ext cx="5581650" cy="652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50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63" y="140140"/>
            <a:ext cx="5143500" cy="5219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9538" y="1988555"/>
            <a:ext cx="513397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6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Clean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Clean code makes it easier for developers to understand the intent of the code, which helps them to identify and fix bugs more efficiently.</a:t>
            </a:r>
          </a:p>
          <a:p>
            <a:r>
              <a:rPr lang="en-US" dirty="0"/>
              <a:t>It also reduces the risk of introducing new bugs during development and makes it easier to add new features and functionalities.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05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of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 code can lead to a range of problems, including longer development times, increased bug rates, and higher maintenance costs.</a:t>
            </a:r>
          </a:p>
          <a:p>
            <a:r>
              <a:rPr lang="en-US" dirty="0"/>
              <a:t>It can also make it harder for developers to understand the code, which can lead to mistakes and inefficiencies.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7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Minimizing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techniques that developers can use to minimize complexity, such as breaking up long functions, using meaningful variable names, and avoiding nested conditionals.</a:t>
            </a:r>
          </a:p>
          <a:p>
            <a:r>
              <a:rPr lang="en-US" dirty="0"/>
              <a:t>Developers can also use design patterns and principles, such as the Single Responsibility Principle and the Open-Closed Principle, to guide their design decisions and minimize complexity.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0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Readability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readability is essential for effective software development.</a:t>
            </a:r>
          </a:p>
          <a:p>
            <a:r>
              <a:rPr lang="en-US" dirty="0"/>
              <a:t>Developers can improve readability by using meaningful variable and function names, writing clear and concise comments, and using whitespace effectively.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30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Maintainability is just as important as readability.</a:t>
            </a:r>
          </a:p>
          <a:p>
            <a:r>
              <a:rPr lang="en-US" dirty="0"/>
              <a:t>Developers can improve maintainability by writing modular code, using interfaces and abstraction, and minimizing coupling and dependencies.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2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measurements (e.g., size, effort, complexity, quality)</a:t>
            </a:r>
          </a:p>
          <a:p>
            <a:r>
              <a:rPr lang="en-US" dirty="0"/>
              <a:t>Why measurements are important (e.g., tracking progress, identifying issues, improving quality)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Importance of code quality (e.g., maintainability, readability, reliability)</a:t>
            </a:r>
          </a:p>
          <a:p>
            <a:r>
              <a:rPr lang="en-US" dirty="0"/>
              <a:t>Code quality metrics (e.g., cyclomatic complexity, Halstead complexity, cohesion)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154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734</Words>
  <Application>Microsoft Office PowerPoint</Application>
  <PresentationFormat>Widescreen</PresentationFormat>
  <Paragraphs>77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Candara</vt:lpstr>
      <vt:lpstr>Office Theme</vt:lpstr>
      <vt:lpstr>Development</vt:lpstr>
      <vt:lpstr>Introduction</vt:lpstr>
      <vt:lpstr>Benefits of Clean Code</vt:lpstr>
      <vt:lpstr>The Cost of Complexity</vt:lpstr>
      <vt:lpstr>Techniques for Minimizing Complexity</vt:lpstr>
      <vt:lpstr>Improving Readability</vt:lpstr>
      <vt:lpstr>Maintainability</vt:lpstr>
      <vt:lpstr>Measurements </vt:lpstr>
      <vt:lpstr>Code Quality</vt:lpstr>
      <vt:lpstr>Modularity</vt:lpstr>
      <vt:lpstr>Complexity</vt:lpstr>
      <vt:lpstr>Maintainability</vt:lpstr>
      <vt:lpstr>Code Efficiency</vt:lpstr>
      <vt:lpstr>Testing</vt:lpstr>
      <vt:lpstr>Incremental Development</vt:lpstr>
      <vt:lpstr>Incremental Development</vt:lpstr>
      <vt:lpstr>Incremental Development</vt:lpstr>
      <vt:lpstr>Incremental Development</vt:lpstr>
      <vt:lpstr>Sprint Planning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Prof. Mamdouh Alenezi</cp:lastModifiedBy>
  <cp:revision>192</cp:revision>
  <cp:lastPrinted>2021-10-18T07:27:50Z</cp:lastPrinted>
  <dcterms:created xsi:type="dcterms:W3CDTF">2021-10-12T10:09:12Z</dcterms:created>
  <dcterms:modified xsi:type="dcterms:W3CDTF">2024-01-28T04:56:29Z</dcterms:modified>
</cp:coreProperties>
</file>