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809" r:id="rId3"/>
    <p:sldId id="810" r:id="rId4"/>
    <p:sldId id="811" r:id="rId5"/>
    <p:sldId id="812" r:id="rId6"/>
    <p:sldId id="813" r:id="rId7"/>
    <p:sldId id="814" r:id="rId8"/>
    <p:sldId id="802" r:id="rId9"/>
    <p:sldId id="803" r:id="rId10"/>
    <p:sldId id="804" r:id="rId11"/>
    <p:sldId id="805" r:id="rId12"/>
    <p:sldId id="806" r:id="rId13"/>
    <p:sldId id="807" r:id="rId14"/>
    <p:sldId id="808" r:id="rId15"/>
    <p:sldId id="815" r:id="rId16"/>
    <p:sldId id="816" r:id="rId17"/>
    <p:sldId id="817" r:id="rId18"/>
    <p:sldId id="818" r:id="rId19"/>
    <p:sldId id="819" r:id="rId20"/>
    <p:sldId id="820" r:id="rId21"/>
    <p:sldId id="821" r:id="rId22"/>
    <p:sldId id="822" r:id="rId23"/>
    <p:sldId id="823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B9B9"/>
    <a:srgbClr val="C0C0C0"/>
    <a:srgbClr val="8498BD"/>
    <a:srgbClr val="C2C2C2"/>
    <a:srgbClr val="514870"/>
    <a:srgbClr val="FFFFFF"/>
    <a:srgbClr val="FFFDFF"/>
    <a:srgbClr val="D2D0D2"/>
    <a:srgbClr val="D5D3D5"/>
    <a:srgbClr val="FDFB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884" autoAdjust="0"/>
  </p:normalViewPr>
  <p:slideViewPr>
    <p:cSldViewPr snapToGrid="0">
      <p:cViewPr varScale="1">
        <p:scale>
          <a:sx n="105" d="100"/>
          <a:sy n="105" d="100"/>
        </p:scale>
        <p:origin x="69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mdouh Alenezi" userId="aaa25a7cb57ba53e" providerId="LiveId" clId="{1C9E1182-6277-43A7-837D-71BBADE35AB7}"/>
    <pc:docChg chg="custSel modSld">
      <pc:chgData name="Mamdouh Alenezi" userId="aaa25a7cb57ba53e" providerId="LiveId" clId="{1C9E1182-6277-43A7-837D-71BBADE35AB7}" dt="2022-04-01T02:45:00.476" v="0" actId="313"/>
      <pc:docMkLst>
        <pc:docMk/>
      </pc:docMkLst>
      <pc:sldChg chg="modSp mod">
        <pc:chgData name="Mamdouh Alenezi" userId="aaa25a7cb57ba53e" providerId="LiveId" clId="{1C9E1182-6277-43A7-837D-71BBADE35AB7}" dt="2022-04-01T02:45:00.476" v="0" actId="313"/>
        <pc:sldMkLst>
          <pc:docMk/>
          <pc:sldMk cId="2924300342" sldId="495"/>
        </pc:sldMkLst>
        <pc:spChg chg="mod">
          <ac:chgData name="Mamdouh Alenezi" userId="aaa25a7cb57ba53e" providerId="LiveId" clId="{1C9E1182-6277-43A7-837D-71BBADE35AB7}" dt="2022-04-01T02:45:00.476" v="0" actId="313"/>
          <ac:spMkLst>
            <pc:docMk/>
            <pc:sldMk cId="2924300342" sldId="495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DA9887-9249-49FD-809A-BACB264048C3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F07A4B-4191-4CEB-845D-77B454B7E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706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400">
                <a:latin typeface="Candara" panose="020E0502030303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Candara" panose="020E05020303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13E56-3C1A-435A-851B-5B1F221C2038}" type="datetime1">
              <a:rPr lang="en-US" smtClean="0"/>
              <a:t>1/28/2024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50350" y="302370"/>
            <a:ext cx="2600325" cy="909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CCIS College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786" y="480691"/>
            <a:ext cx="2095500" cy="552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4974" y="196526"/>
            <a:ext cx="2848687" cy="1667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365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96837-4851-4AA6-8AED-554226C981D1}" type="datetime1">
              <a:rPr lang="en-US" smtClean="0"/>
              <a:t>1/28/2024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658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D32E1-BB70-4827-BA33-FF5AFC435BE9}" type="datetime1">
              <a:rPr lang="en-US" smtClean="0"/>
              <a:t>1/28/2024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8707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11200" y="1066801"/>
            <a:ext cx="11176000" cy="2590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5651" y="3657601"/>
            <a:ext cx="11131549" cy="2362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9EAF6-54F2-4DF5-9C6B-3F6F95B86356}" type="datetime1">
              <a:rPr lang="en-US" smtClean="0"/>
              <a:t>1/28/2024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853037-33FC-4E5E-B16A-0A00968DF2AD}" type="slidenum">
              <a:rPr lang="en-US" altLang="en-US"/>
              <a:pPr/>
              <a:t>‹#›</a:t>
            </a:fld>
            <a:r>
              <a:rPr lang="en-US" altLang="en-US"/>
              <a:t> of 105</a:t>
            </a:r>
            <a:endParaRPr lang="en-US" altLang="en-US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199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08000" y="1143000"/>
            <a:ext cx="11277600" cy="5257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64A56-6FF4-479A-8655-719A18A98C4B}" type="datetime1">
              <a:rPr lang="en-US" smtClean="0"/>
              <a:t>1/28/2024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C9FC8F-D190-4A56-B0D6-9B17B1CF7D21}" type="slidenum">
              <a:rPr lang="en-US" altLang="en-US"/>
              <a:pPr/>
              <a:t>‹#›</a:t>
            </a:fld>
            <a:r>
              <a:rPr lang="en-US" altLang="en-US"/>
              <a:t> of 105</a:t>
            </a:r>
            <a:endParaRPr lang="en-US" altLang="en-US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780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2493" y="0"/>
            <a:ext cx="12192000" cy="1207301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527" y="-1"/>
            <a:ext cx="11650767" cy="1207301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Candara" panose="020E0502030303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526" y="1406880"/>
            <a:ext cx="11650767" cy="4746091"/>
          </a:xfrm>
        </p:spPr>
        <p:txBody>
          <a:bodyPr/>
          <a:lstStyle>
            <a:lvl1pPr>
              <a:defRPr>
                <a:latin typeface="Candara" panose="020E0502030303020204" pitchFamily="34" charset="0"/>
              </a:defRPr>
            </a:lvl1pPr>
            <a:lvl2pPr>
              <a:defRPr>
                <a:latin typeface="Candara" panose="020E0502030303020204" pitchFamily="34" charset="0"/>
              </a:defRPr>
            </a:lvl2pPr>
            <a:lvl3pPr>
              <a:defRPr>
                <a:latin typeface="Candara" panose="020E0502030303020204" pitchFamily="34" charset="0"/>
              </a:defRPr>
            </a:lvl3pPr>
            <a:lvl4pPr>
              <a:defRPr>
                <a:latin typeface="Candara" panose="020E0502030303020204" pitchFamily="34" charset="0"/>
              </a:defRPr>
            </a:lvl4pPr>
            <a:lvl5pPr>
              <a:defRPr>
                <a:latin typeface="Candara" panose="020E0502030303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61044-FC46-4CBC-9061-59528F4899F3}" type="datetime1">
              <a:rPr lang="en-US" smtClean="0"/>
              <a:t>1/28/2024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Chevron 12"/>
          <p:cNvSpPr/>
          <p:nvPr userDrawn="1"/>
        </p:nvSpPr>
        <p:spPr>
          <a:xfrm>
            <a:off x="244267" y="6520960"/>
            <a:ext cx="11232732" cy="282011"/>
          </a:xfrm>
          <a:prstGeom prst="chevr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Hexagon 14"/>
          <p:cNvSpPr/>
          <p:nvPr userDrawn="1"/>
        </p:nvSpPr>
        <p:spPr>
          <a:xfrm>
            <a:off x="11477001" y="6520959"/>
            <a:ext cx="521291" cy="282011"/>
          </a:xfrm>
          <a:prstGeom prst="hexag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7000" y="6492875"/>
            <a:ext cx="521291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1pPr>
          </a:lstStyle>
          <a:p>
            <a:fld id="{B8DACC02-A2BD-4578-8E03-6D891060A6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337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 algn="ctr">
              <a:defRPr sz="5400">
                <a:latin typeface="Candara" panose="020E0502030303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6A08C-77F3-471E-A5C4-1D2068144BAC}" type="datetime1">
              <a:rPr lang="en-US" smtClean="0"/>
              <a:t>1/28/2024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358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A7AD1-16F4-44C3-AE32-24C59A599E9D}" type="datetime1">
              <a:rPr lang="en-US" smtClean="0"/>
              <a:t>1/28/2024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680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3DB4F-4316-4DF5-A229-BC1D787C82A0}" type="datetime1">
              <a:rPr lang="en-US" smtClean="0"/>
              <a:t>1/28/2024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366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064B7-7A9F-432D-B7B9-6824267AA574}" type="datetime1">
              <a:rPr lang="en-US" smtClean="0"/>
              <a:t>1/28/2024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-2493" y="0"/>
            <a:ext cx="12192000" cy="1207301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47527" y="-1"/>
            <a:ext cx="11650767" cy="1207301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Candara" panose="020E0502030303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3"/>
          <p:cNvSpPr txBox="1">
            <a:spLocks/>
          </p:cNvSpPr>
          <p:nvPr userDrawn="1"/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2F5E2FA-C428-4CE7-95B0-168D3259A5BB}" type="datetimeFigureOut">
              <a:rPr lang="en-US" smtClean="0"/>
              <a:pPr/>
              <a:t>1/28/2024</a:t>
            </a:fld>
            <a:endParaRPr lang="en-US"/>
          </a:p>
        </p:txBody>
      </p:sp>
      <p:sp>
        <p:nvSpPr>
          <p:cNvPr id="9" name="Chevron 8"/>
          <p:cNvSpPr/>
          <p:nvPr userDrawn="1"/>
        </p:nvSpPr>
        <p:spPr>
          <a:xfrm>
            <a:off x="244267" y="6520960"/>
            <a:ext cx="11232732" cy="282011"/>
          </a:xfrm>
          <a:prstGeom prst="chevr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Hexagon 10"/>
          <p:cNvSpPr/>
          <p:nvPr userDrawn="1"/>
        </p:nvSpPr>
        <p:spPr>
          <a:xfrm>
            <a:off x="11477001" y="6520959"/>
            <a:ext cx="521291" cy="282011"/>
          </a:xfrm>
          <a:prstGeom prst="hexag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7000" y="6492875"/>
            <a:ext cx="521291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1pPr>
          </a:lstStyle>
          <a:p>
            <a:fld id="{B8DACC02-A2BD-4578-8E03-6D891060A6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340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C93A2-B712-486A-8AB5-D41B95D547BE}" type="datetime1">
              <a:rPr lang="en-US" smtClean="0"/>
              <a:t>1/28/2024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249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2F318-F19F-4608-B7EF-F7FB8A482213}" type="datetime1">
              <a:rPr lang="en-US" smtClean="0"/>
              <a:t>1/28/2024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90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CEF8C-69D6-4C3E-B892-F682F307A7B6}" type="datetime1">
              <a:rPr lang="en-US" smtClean="0"/>
              <a:t>1/28/2024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297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37C73-4A31-4C17-AFB7-7B8470027787}" type="datetime1">
              <a:rPr lang="en-US" smtClean="0"/>
              <a:t>1/28/2024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ACC02-A2BD-4578-8E03-6D891060A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150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792315"/>
            <a:ext cx="9144000" cy="2387600"/>
          </a:xfrm>
        </p:spPr>
        <p:txBody>
          <a:bodyPr/>
          <a:lstStyle/>
          <a:p>
            <a:r>
              <a:rPr lang="en-US" dirty="0"/>
              <a:t>Development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71990"/>
            <a:ext cx="9144000" cy="1655762"/>
          </a:xfrm>
        </p:spPr>
        <p:txBody>
          <a:bodyPr>
            <a:normAutofit/>
          </a:bodyPr>
          <a:lstStyle/>
          <a:p>
            <a:r>
              <a:rPr lang="en-US" sz="2800" dirty="0"/>
              <a:t>SE499: Software Design &amp; Development Project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3790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Modularity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Importance of modularity (e.g., maintainability, reusability, scalability)</a:t>
            </a:r>
          </a:p>
          <a:p>
            <a:r>
              <a:rPr lang="en-US" dirty="0"/>
              <a:t>Techniques for improving modularity (e.g., component-based design, service-oriented architecture)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8388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Types of complexity (e.g., cognitive, structural, organizational)</a:t>
            </a:r>
          </a:p>
          <a:p>
            <a:r>
              <a:rPr lang="en-US" dirty="0"/>
              <a:t>Techniques for managing complexity (e.g., abstraction, encapsulation, divide and conquer)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1042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Maintainability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Importance of maintainability (e.g., reducing costs, improving efficiency, enabling innovation)</a:t>
            </a:r>
          </a:p>
          <a:p>
            <a:r>
              <a:rPr lang="en-US" dirty="0"/>
              <a:t>Techniques for improving maintainability (e.g., modularity, abstraction, code reuse)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9050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Efficiency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Importance of code efficiency (e.g., improving performance, reducing costs, enabling scalability)</a:t>
            </a:r>
          </a:p>
          <a:p>
            <a:r>
              <a:rPr lang="en-US" dirty="0"/>
              <a:t>Techniques for improving code efficiency (e.g., optimization, caching, parallel processing)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3064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Importance of testing (e.g., ensuring quality, identifying defects, building confidence)</a:t>
            </a:r>
          </a:p>
          <a:p>
            <a:r>
              <a:rPr lang="en-US" dirty="0"/>
              <a:t>Types of testing (e.g., unit testing, integration testing, acceptance testing)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6354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Incremental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Incremental development refers to a software development strategy in which a product is created through a sequence of little, incremental enhancements, as opposed to a single, big deployment. </a:t>
            </a:r>
          </a:p>
          <a:p>
            <a:pPr>
              <a:lnSpc>
                <a:spcPct val="100000"/>
              </a:lnSpc>
            </a:pPr>
            <a:r>
              <a:rPr lang="en-US" dirty="0"/>
              <a:t>Instead of developing an application in a single phase, it is built in pieces and stages over time, with each step adding new functionality or improving the functionality that already exists.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458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Incremental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Adaptability, flexibility, and early delivery are the main advantages of incremental development. </a:t>
            </a:r>
          </a:p>
          <a:p>
            <a:pPr>
              <a:lnSpc>
                <a:spcPct val="100000"/>
              </a:lnSpc>
            </a:pPr>
            <a:r>
              <a:rPr lang="en-US" dirty="0"/>
              <a:t>Incremental development enables organizations to adapt to shifting market conditions or client needs, as opposed to conventional waterfall approaches that call for extensive planning and specifications upfront.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0166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Incremental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1026" name="Picture 2" descr="What is iterative and incremental development? Process, examples -  LogRocket Blo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6514" y="1628854"/>
            <a:ext cx="6953250" cy="3914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57215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Incremental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Advantages of incremental development (e.g., early delivery, reduced risk, flexibility)</a:t>
            </a:r>
          </a:p>
          <a:p>
            <a:r>
              <a:rPr lang="en-US" dirty="0"/>
              <a:t>Challenges of incremental development (e.g., integrating changes, managing scope)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5830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Sprint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Purpose of sprint planning (e.g., set goals, allocate resources, prioritize tasks)</a:t>
            </a:r>
          </a:p>
          <a:p>
            <a:r>
              <a:rPr lang="en-US" dirty="0"/>
              <a:t>Sprint planning process (e.g., identifying requirements, estimating effort, creating a sprint backlog)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963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Clean code, minimal complexity, and good readability and maintainability are critical elements of effective software development.</a:t>
            </a:r>
          </a:p>
          <a:p>
            <a:r>
              <a:rPr lang="en-US" dirty="0"/>
              <a:t>They help developers write code that is easy to understand, modify, and maintain, reducing the time and effort required for debugging, troubleshooting, and adding new features.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8191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471" y="219735"/>
            <a:ext cx="6915150" cy="34671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7748" y="3004854"/>
            <a:ext cx="5781675" cy="341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650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t>21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338" y="240341"/>
            <a:ext cx="5972175" cy="39147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1843" y="2502812"/>
            <a:ext cx="5800725" cy="413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386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t>22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240" y="72380"/>
            <a:ext cx="5572125" cy="48482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9321" y="196850"/>
            <a:ext cx="5581650" cy="652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509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t>23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163" y="140140"/>
            <a:ext cx="5143500" cy="52197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9538" y="1988555"/>
            <a:ext cx="5133975" cy="369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568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Clean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Clean code makes it easier for developers to understand the intent of the code, which helps them to identify and fix bugs more efficiently.</a:t>
            </a:r>
          </a:p>
          <a:p>
            <a:r>
              <a:rPr lang="en-US" dirty="0"/>
              <a:t>It also reduces the risk of introducing new bugs during development and makes it easier to add new features and functionalities.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605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Cost of Complexity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Complex code can lead to a range of problems, including longer development times, increased bug rates, and higher maintenance costs.</a:t>
            </a:r>
          </a:p>
          <a:p>
            <a:r>
              <a:rPr lang="en-US" dirty="0"/>
              <a:t>It can also make it harder for developers to understand the code, which can lead to mistakes and inefficiencies.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978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Techniques for Minimizing Complexity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several techniques that developers can use to minimize complexity, such as breaking up long functions, using meaningful variable names, and avoiding nested conditionals.</a:t>
            </a:r>
          </a:p>
          <a:p>
            <a:r>
              <a:rPr lang="en-US" dirty="0"/>
              <a:t>Developers can also use design patterns and principles, such as the Single Responsibility Principle and the Open-Closed Principle, to guide their design decisions and minimize complexity.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008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Improving Readability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Good readability is essential for effective software development.</a:t>
            </a:r>
          </a:p>
          <a:p>
            <a:r>
              <a:rPr lang="en-US" dirty="0"/>
              <a:t>Developers can improve readability by using meaningful variable and function names, writing clear and concise comments, and using whitespace effectively.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530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Maintainability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Maintainability is just as important as readability.</a:t>
            </a:r>
          </a:p>
          <a:p>
            <a:r>
              <a:rPr lang="en-US" dirty="0"/>
              <a:t>Developers can improve maintainability by writing modular code, using interfaces and abstraction, and minimizing coupling and dependencies.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723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Measurements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Types of measurements (e.g., size, effort, complexity, quality)</a:t>
            </a:r>
          </a:p>
          <a:p>
            <a:r>
              <a:rPr lang="en-US" dirty="0"/>
              <a:t>Why measurements are important (e.g., tracking progress, identifying issues, improving quality)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52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Quality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Importance of code quality (e.g., maintainability, readability, reliability)</a:t>
            </a:r>
          </a:p>
          <a:p>
            <a:r>
              <a:rPr lang="en-US" dirty="0"/>
              <a:t>Code quality metrics (e.g., cyclomatic complexity, Halstead complexity, cohesion)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154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1371</TotalTime>
  <Words>734</Words>
  <Application>Microsoft Office PowerPoint</Application>
  <PresentationFormat>Widescreen</PresentationFormat>
  <Paragraphs>77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Candara</vt:lpstr>
      <vt:lpstr>Office Theme</vt:lpstr>
      <vt:lpstr>Development</vt:lpstr>
      <vt:lpstr>Introduction</vt:lpstr>
      <vt:lpstr>Benefits of Clean Code</vt:lpstr>
      <vt:lpstr>The Cost of Complexity</vt:lpstr>
      <vt:lpstr>Techniques for Minimizing Complexity</vt:lpstr>
      <vt:lpstr>Improving Readability</vt:lpstr>
      <vt:lpstr>Maintainability</vt:lpstr>
      <vt:lpstr>Measurements </vt:lpstr>
      <vt:lpstr>Code Quality</vt:lpstr>
      <vt:lpstr>Modularity</vt:lpstr>
      <vt:lpstr>Complexity</vt:lpstr>
      <vt:lpstr>Maintainability</vt:lpstr>
      <vt:lpstr>Code Efficiency</vt:lpstr>
      <vt:lpstr>Testing</vt:lpstr>
      <vt:lpstr>Incremental Development</vt:lpstr>
      <vt:lpstr>Incremental Development</vt:lpstr>
      <vt:lpstr>Incremental Development</vt:lpstr>
      <vt:lpstr>Incremental Development</vt:lpstr>
      <vt:lpstr>Sprint Planning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Mamdouh Alenezi</dc:creator>
  <cp:lastModifiedBy>Prof. Mamdouh Alenezi</cp:lastModifiedBy>
  <cp:revision>192</cp:revision>
  <cp:lastPrinted>2021-10-18T07:27:50Z</cp:lastPrinted>
  <dcterms:created xsi:type="dcterms:W3CDTF">2021-10-12T10:09:12Z</dcterms:created>
  <dcterms:modified xsi:type="dcterms:W3CDTF">2024-01-28T04:56:29Z</dcterms:modified>
</cp:coreProperties>
</file>